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02" r:id="rId5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30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C141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77530" y="1446541"/>
            <a:ext cx="1933575" cy="303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B45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750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0228" y="503825"/>
            <a:ext cx="241173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4612" y="1534287"/>
            <a:ext cx="6240145" cy="2429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C141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756390" y="5027695"/>
            <a:ext cx="1331595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20" dirty="0"/>
              <a:t> </a:t>
            </a:r>
            <a:r>
              <a:rPr spc="-5" dirty="0"/>
              <a:t>2020</a:t>
            </a:r>
            <a:r>
              <a:rPr spc="-35" dirty="0"/>
              <a:t> </a:t>
            </a:r>
            <a:r>
              <a:rPr spc="-5" dirty="0"/>
              <a:t>Adnan</a:t>
            </a:r>
            <a:r>
              <a:rPr spc="-15" dirty="0"/>
              <a:t> </a:t>
            </a:r>
            <a:r>
              <a:rPr spc="-5" dirty="0"/>
              <a:t>Boz.</a:t>
            </a:r>
            <a:r>
              <a:rPr spc="-3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pytorch.org/" TargetMode="External"/><Relationship Id="rId13" Type="http://schemas.openxmlformats.org/officeDocument/2006/relationships/hyperlink" Target="http://www.torch.ch/" TargetMode="External"/><Relationship Id="rId3" Type="http://schemas.openxmlformats.org/officeDocument/2006/relationships/hyperlink" Target="http://www.microsoft.com/en-us/cognitive-toolkit/" TargetMode="External"/><Relationship Id="rId7" Type="http://schemas.openxmlformats.org/officeDocument/2006/relationships/hyperlink" Target="http://paddlepaddle.org/" TargetMode="External"/><Relationship Id="rId12" Type="http://schemas.openxmlformats.org/officeDocument/2006/relationships/hyperlink" Target="http://deeplearning.net/software/theano/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nn.net/" TargetMode="External"/><Relationship Id="rId11" Type="http://schemas.openxmlformats.org/officeDocument/2006/relationships/hyperlink" Target="http://www.tensorflow.org/" TargetMode="External"/><Relationship Id="rId5" Type="http://schemas.openxmlformats.org/officeDocument/2006/relationships/hyperlink" Target="http://www.vlfeat.org/matconvnet/" TargetMode="External"/><Relationship Id="rId10" Type="http://schemas.openxmlformats.org/officeDocument/2006/relationships/hyperlink" Target="http://sockeye.readthedocs.io/" TargetMode="External"/><Relationship Id="rId4" Type="http://schemas.openxmlformats.org/officeDocument/2006/relationships/hyperlink" Target="http://dlib.net/" TargetMode="External"/><Relationship Id="rId9" Type="http://schemas.openxmlformats.org/officeDocument/2006/relationships/hyperlink" Target="http://scikit-learn.org/stabl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petfinder-adoption-prediction" TargetMode="External"/><Relationship Id="rId3" Type="http://schemas.openxmlformats.org/officeDocument/2006/relationships/hyperlink" Target="https://www.kaggle.com/c/landmark-recognition-2019" TargetMode="External"/><Relationship Id="rId7" Type="http://schemas.openxmlformats.org/officeDocument/2006/relationships/hyperlink" Target="https://www.kaggle.com/c/severstal-steel-defect-detection" TargetMode="External"/><Relationship Id="rId2" Type="http://schemas.openxmlformats.org/officeDocument/2006/relationships/hyperlink" Target="https://www.kaggle.com/c/3d-object-detection-for-autonomous-vehic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tensorflow-speech-recognition-challenge" TargetMode="External"/><Relationship Id="rId5" Type="http://schemas.openxmlformats.org/officeDocument/2006/relationships/hyperlink" Target="https://www.kaggle.com/c/movie-review-sentiment-analysis-kernels-only" TargetMode="External"/><Relationship Id="rId4" Type="http://schemas.openxmlformats.org/officeDocument/2006/relationships/hyperlink" Target="https://www.kaggle.com/c/zillow-prize-1" TargetMode="External"/><Relationship Id="rId9" Type="http://schemas.openxmlformats.org/officeDocument/2006/relationships/hyperlink" Target="https://www.kaggle.com/c/msk-redefining-cancer-treatmen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69090" y="5040395"/>
            <a:ext cx="130619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r>
              <a:rPr sz="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Adnan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Boz.</a:t>
            </a:r>
            <a:r>
              <a:rPr sz="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54612" y="1534287"/>
            <a:ext cx="6240145" cy="1763534"/>
          </a:xfrm>
          <a:prstGeom prst="rect">
            <a:avLst/>
          </a:prstGeom>
        </p:spPr>
        <p:txBody>
          <a:bodyPr vert="horz" wrap="square" lIns="0" tIns="64919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Product</a:t>
            </a:r>
            <a:r>
              <a:rPr spc="-60" dirty="0"/>
              <a:t> </a:t>
            </a:r>
            <a:r>
              <a:rPr spc="-5" dirty="0"/>
              <a:t>Management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in</a:t>
            </a:r>
            <a:r>
              <a:rPr spc="-25" dirty="0"/>
              <a:t> </a:t>
            </a:r>
            <a:r>
              <a:rPr spc="-10" dirty="0"/>
              <a:t>the</a:t>
            </a:r>
            <a:r>
              <a:rPr spc="-220" dirty="0"/>
              <a:t> </a:t>
            </a:r>
            <a:r>
              <a:rPr spc="-10" dirty="0"/>
              <a:t>Artificial</a:t>
            </a:r>
            <a:r>
              <a:rPr spc="-30" dirty="0"/>
              <a:t> </a:t>
            </a:r>
            <a:r>
              <a:rPr spc="-10" dirty="0"/>
              <a:t>Intelligence</a:t>
            </a:r>
            <a:r>
              <a:rPr spc="-30" dirty="0"/>
              <a:t> </a:t>
            </a:r>
            <a:r>
              <a:rPr spc="-5" dirty="0"/>
              <a:t>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933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On-prem</a:t>
            </a:r>
            <a:r>
              <a:rPr spc="-40" dirty="0"/>
              <a:t> </a:t>
            </a:r>
            <a:r>
              <a:rPr spc="-5" dirty="0"/>
              <a:t>Content</a:t>
            </a:r>
            <a:r>
              <a:rPr spc="-30" dirty="0"/>
              <a:t> </a:t>
            </a:r>
            <a:r>
              <a:rPr spc="-5" dirty="0"/>
              <a:t>Recommendation</a:t>
            </a:r>
            <a:r>
              <a:rPr spc="-30" dirty="0"/>
              <a:t> </a:t>
            </a:r>
            <a:r>
              <a:rPr spc="-5" dirty="0"/>
              <a:t>System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5012" y="914912"/>
            <a:ext cx="1816100" cy="1456055"/>
            <a:chOff x="5895012" y="914912"/>
            <a:chExt cx="1816100" cy="1456055"/>
          </a:xfrm>
        </p:grpSpPr>
        <p:sp>
          <p:nvSpPr>
            <p:cNvPr id="4" name="object 4"/>
            <p:cNvSpPr/>
            <p:nvPr/>
          </p:nvSpPr>
          <p:spPr>
            <a:xfrm>
              <a:off x="5899775" y="919674"/>
              <a:ext cx="1806575" cy="1446530"/>
            </a:xfrm>
            <a:custGeom>
              <a:avLst/>
              <a:gdLst/>
              <a:ahLst/>
              <a:cxnLst/>
              <a:rect l="l" t="t" r="r" b="b"/>
              <a:pathLst>
                <a:path w="1806575" h="1446530">
                  <a:moveTo>
                    <a:pt x="1805999" y="1446299"/>
                  </a:moveTo>
                  <a:lnTo>
                    <a:pt x="0" y="1446299"/>
                  </a:lnTo>
                  <a:lnTo>
                    <a:pt x="0" y="0"/>
                  </a:lnTo>
                  <a:lnTo>
                    <a:pt x="1805999" y="0"/>
                  </a:lnTo>
                  <a:lnTo>
                    <a:pt x="1805999" y="14462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99775" y="919674"/>
              <a:ext cx="1806575" cy="1446530"/>
            </a:xfrm>
            <a:custGeom>
              <a:avLst/>
              <a:gdLst/>
              <a:ahLst/>
              <a:cxnLst/>
              <a:rect l="l" t="t" r="r" b="b"/>
              <a:pathLst>
                <a:path w="1806575" h="1446530">
                  <a:moveTo>
                    <a:pt x="0" y="0"/>
                  </a:moveTo>
                  <a:lnTo>
                    <a:pt x="1805999" y="0"/>
                  </a:lnTo>
                  <a:lnTo>
                    <a:pt x="1805999" y="1446299"/>
                  </a:lnTo>
                  <a:lnTo>
                    <a:pt x="0" y="1446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6986" y="988127"/>
            <a:ext cx="156908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94995" marR="5080" indent="-58293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High Throughput Content </a:t>
            </a:r>
            <a:r>
              <a:rPr sz="900" spc="-10" dirty="0">
                <a:latin typeface="Arial"/>
                <a:cs typeface="Arial"/>
              </a:rPr>
              <a:t>Web </a:t>
            </a:r>
            <a:r>
              <a:rPr sz="900" spc="-24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Service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337" y="2104854"/>
            <a:ext cx="655955" cy="392430"/>
          </a:xfrm>
          <a:custGeom>
            <a:avLst/>
            <a:gdLst/>
            <a:ahLst/>
            <a:cxnLst/>
            <a:rect l="l" t="t" r="r" b="b"/>
            <a:pathLst>
              <a:path w="655955" h="392430">
                <a:moveTo>
                  <a:pt x="655799" y="392399"/>
                </a:moveTo>
                <a:lnTo>
                  <a:pt x="0" y="392399"/>
                </a:lnTo>
                <a:lnTo>
                  <a:pt x="0" y="0"/>
                </a:lnTo>
                <a:lnTo>
                  <a:pt x="655799" y="0"/>
                </a:lnTo>
                <a:lnTo>
                  <a:pt x="655799" y="392399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337" y="2104854"/>
            <a:ext cx="655955" cy="39243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18110" marR="111125" indent="8890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Content  Sources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60712" y="2079540"/>
            <a:ext cx="1416050" cy="443230"/>
            <a:chOff x="1560712" y="2079540"/>
            <a:chExt cx="1416050" cy="443230"/>
          </a:xfrm>
        </p:grpSpPr>
        <p:sp>
          <p:nvSpPr>
            <p:cNvPr id="10" name="object 10"/>
            <p:cNvSpPr/>
            <p:nvPr/>
          </p:nvSpPr>
          <p:spPr>
            <a:xfrm>
              <a:off x="1565474" y="2084302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5">
                  <a:moveTo>
                    <a:pt x="1406099" y="433499"/>
                  </a:moveTo>
                  <a:lnTo>
                    <a:pt x="0" y="433499"/>
                  </a:lnTo>
                  <a:lnTo>
                    <a:pt x="0" y="0"/>
                  </a:lnTo>
                  <a:lnTo>
                    <a:pt x="1406099" y="0"/>
                  </a:lnTo>
                  <a:lnTo>
                    <a:pt x="1406099" y="4334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5474" y="2084302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5">
                  <a:moveTo>
                    <a:pt x="0" y="0"/>
                  </a:moveTo>
                  <a:lnTo>
                    <a:pt x="1406099" y="0"/>
                  </a:lnTo>
                  <a:lnTo>
                    <a:pt x="1406099" y="433499"/>
                  </a:lnTo>
                  <a:lnTo>
                    <a:pt x="0" y="43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95248" y="2150430"/>
            <a:ext cx="946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Real-tim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Content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3892" y="2283780"/>
            <a:ext cx="10261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Processin</a:t>
            </a:r>
            <a:r>
              <a:rPr sz="900" dirty="0">
                <a:latin typeface="Arial"/>
                <a:cs typeface="Arial"/>
              </a:rPr>
              <a:t>g</a:t>
            </a:r>
            <a:r>
              <a:rPr sz="900" spc="-5" dirty="0">
                <a:latin typeface="Arial"/>
                <a:cs typeface="Arial"/>
              </a:rPr>
              <a:t> Pipeline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8132" y="1332102"/>
            <a:ext cx="648970" cy="433705"/>
          </a:xfrm>
          <a:prstGeom prst="rect">
            <a:avLst/>
          </a:prstGeom>
          <a:solidFill>
            <a:srgbClr val="990000"/>
          </a:solidFill>
          <a:ln w="9524">
            <a:solidFill>
              <a:srgbClr val="595959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212725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NLP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0699" y="1332102"/>
            <a:ext cx="648970" cy="433705"/>
          </a:xfrm>
          <a:prstGeom prst="rect">
            <a:avLst/>
          </a:prstGeom>
          <a:solidFill>
            <a:srgbClr val="D9D9D9"/>
          </a:solidFill>
          <a:ln w="9524">
            <a:solidFill>
              <a:srgbClr val="595959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5250" marR="89535" indent="31115" algn="just">
              <a:lnSpc>
                <a:spcPts val="1050"/>
              </a:lnSpc>
              <a:spcBef>
                <a:spcPts val="155"/>
              </a:spcBef>
            </a:pPr>
            <a:r>
              <a:rPr sz="900" spc="-5" dirty="0">
                <a:latin typeface="Arial"/>
                <a:cs typeface="Arial"/>
              </a:rPr>
              <a:t>Feature </a:t>
            </a:r>
            <a:r>
              <a:rPr sz="900" spc="-24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Extractor  Services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17622" y="3601165"/>
            <a:ext cx="1416050" cy="443230"/>
            <a:chOff x="5717622" y="3601165"/>
            <a:chExt cx="1416050" cy="443230"/>
          </a:xfrm>
        </p:grpSpPr>
        <p:sp>
          <p:nvSpPr>
            <p:cNvPr id="17" name="object 17"/>
            <p:cNvSpPr/>
            <p:nvPr/>
          </p:nvSpPr>
          <p:spPr>
            <a:xfrm>
              <a:off x="5722384" y="3605927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4">
                  <a:moveTo>
                    <a:pt x="1406099" y="433499"/>
                  </a:moveTo>
                  <a:lnTo>
                    <a:pt x="0" y="433499"/>
                  </a:lnTo>
                  <a:lnTo>
                    <a:pt x="0" y="0"/>
                  </a:lnTo>
                  <a:lnTo>
                    <a:pt x="1406099" y="0"/>
                  </a:lnTo>
                  <a:lnTo>
                    <a:pt x="1406099" y="4334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22384" y="3605927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4">
                  <a:moveTo>
                    <a:pt x="0" y="0"/>
                  </a:moveTo>
                  <a:lnTo>
                    <a:pt x="1406099" y="0"/>
                  </a:lnTo>
                  <a:lnTo>
                    <a:pt x="1406099" y="433499"/>
                  </a:lnTo>
                  <a:lnTo>
                    <a:pt x="0" y="43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55367" y="3672056"/>
            <a:ext cx="93853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4290" marR="5080" indent="-2222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Real-tim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Feature  Indexing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Pipeline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12462" y="2802540"/>
            <a:ext cx="712470" cy="518795"/>
            <a:chOff x="1912462" y="2802540"/>
            <a:chExt cx="712470" cy="518795"/>
          </a:xfrm>
        </p:grpSpPr>
        <p:sp>
          <p:nvSpPr>
            <p:cNvPr id="21" name="object 21"/>
            <p:cNvSpPr/>
            <p:nvPr/>
          </p:nvSpPr>
          <p:spPr>
            <a:xfrm>
              <a:off x="1917225" y="2829781"/>
              <a:ext cx="702945" cy="486409"/>
            </a:xfrm>
            <a:custGeom>
              <a:avLst/>
              <a:gdLst/>
              <a:ahLst/>
              <a:cxnLst/>
              <a:rect l="l" t="t" r="r" b="b"/>
              <a:pathLst>
                <a:path w="702944" h="486410">
                  <a:moveTo>
                    <a:pt x="351299" y="486321"/>
                  </a:moveTo>
                  <a:lnTo>
                    <a:pt x="270750" y="485727"/>
                  </a:lnTo>
                  <a:lnTo>
                    <a:pt x="196807" y="484036"/>
                  </a:lnTo>
                  <a:lnTo>
                    <a:pt x="131579" y="481382"/>
                  </a:lnTo>
                  <a:lnTo>
                    <a:pt x="77176" y="477901"/>
                  </a:lnTo>
                  <a:lnTo>
                    <a:pt x="35706" y="473727"/>
                  </a:lnTo>
                  <a:lnTo>
                    <a:pt x="0" y="463842"/>
                  </a:lnTo>
                  <a:lnTo>
                    <a:pt x="0" y="0"/>
                  </a:lnTo>
                  <a:lnTo>
                    <a:pt x="9278" y="5154"/>
                  </a:lnTo>
                  <a:lnTo>
                    <a:pt x="35706" y="9885"/>
                  </a:lnTo>
                  <a:lnTo>
                    <a:pt x="77176" y="14059"/>
                  </a:lnTo>
                  <a:lnTo>
                    <a:pt x="131579" y="17540"/>
                  </a:lnTo>
                  <a:lnTo>
                    <a:pt x="196807" y="20193"/>
                  </a:lnTo>
                  <a:lnTo>
                    <a:pt x="270750" y="21885"/>
                  </a:lnTo>
                  <a:lnTo>
                    <a:pt x="351299" y="22478"/>
                  </a:lnTo>
                  <a:lnTo>
                    <a:pt x="431849" y="21885"/>
                  </a:lnTo>
                  <a:lnTo>
                    <a:pt x="505792" y="20193"/>
                  </a:lnTo>
                  <a:lnTo>
                    <a:pt x="571020" y="17540"/>
                  </a:lnTo>
                  <a:lnTo>
                    <a:pt x="625423" y="14059"/>
                  </a:lnTo>
                  <a:lnTo>
                    <a:pt x="666893" y="9885"/>
                  </a:lnTo>
                  <a:lnTo>
                    <a:pt x="702599" y="0"/>
                  </a:lnTo>
                  <a:lnTo>
                    <a:pt x="702599" y="463842"/>
                  </a:lnTo>
                  <a:lnTo>
                    <a:pt x="625423" y="477901"/>
                  </a:lnTo>
                  <a:lnTo>
                    <a:pt x="571020" y="481382"/>
                  </a:lnTo>
                  <a:lnTo>
                    <a:pt x="505792" y="484036"/>
                  </a:lnTo>
                  <a:lnTo>
                    <a:pt x="431849" y="485727"/>
                  </a:lnTo>
                  <a:lnTo>
                    <a:pt x="351299" y="48632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7225" y="2807302"/>
              <a:ext cx="702945" cy="45085"/>
            </a:xfrm>
            <a:custGeom>
              <a:avLst/>
              <a:gdLst/>
              <a:ahLst/>
              <a:cxnLst/>
              <a:rect l="l" t="t" r="r" b="b"/>
              <a:pathLst>
                <a:path w="702944" h="45085">
                  <a:moveTo>
                    <a:pt x="351299" y="44957"/>
                  </a:move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9"/>
                  </a:lnTo>
                  <a:lnTo>
                    <a:pt x="77176" y="36538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9278" y="17324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2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693321" y="27633"/>
                  </a:lnTo>
                  <a:lnTo>
                    <a:pt x="625423" y="36538"/>
                  </a:lnTo>
                  <a:lnTo>
                    <a:pt x="571020" y="40019"/>
                  </a:lnTo>
                  <a:lnTo>
                    <a:pt x="505792" y="42672"/>
                  </a:lnTo>
                  <a:lnTo>
                    <a:pt x="431849" y="44363"/>
                  </a:lnTo>
                  <a:lnTo>
                    <a:pt x="351299" y="4495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17225" y="2807302"/>
              <a:ext cx="702945" cy="509270"/>
            </a:xfrm>
            <a:custGeom>
              <a:avLst/>
              <a:gdLst/>
              <a:ahLst/>
              <a:cxnLst/>
              <a:rect l="l" t="t" r="r" b="b"/>
              <a:pathLst>
                <a:path w="702944" h="509270">
                  <a:moveTo>
                    <a:pt x="702599" y="22478"/>
                  </a:moveTo>
                  <a:lnTo>
                    <a:pt x="693321" y="27633"/>
                  </a:lnTo>
                  <a:lnTo>
                    <a:pt x="666893" y="32364"/>
                  </a:lnTo>
                  <a:lnTo>
                    <a:pt x="625423" y="36538"/>
                  </a:lnTo>
                  <a:lnTo>
                    <a:pt x="571020" y="40019"/>
                  </a:lnTo>
                  <a:lnTo>
                    <a:pt x="505792" y="42672"/>
                  </a:lnTo>
                  <a:lnTo>
                    <a:pt x="431849" y="44363"/>
                  </a:lnTo>
                  <a:lnTo>
                    <a:pt x="351299" y="44957"/>
                  </a:ln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9"/>
                  </a:lnTo>
                  <a:lnTo>
                    <a:pt x="77176" y="36538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2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702599" y="486320"/>
                  </a:lnTo>
                  <a:lnTo>
                    <a:pt x="625423" y="500380"/>
                  </a:lnTo>
                  <a:lnTo>
                    <a:pt x="571020" y="503861"/>
                  </a:lnTo>
                  <a:lnTo>
                    <a:pt x="505792" y="506515"/>
                  </a:lnTo>
                  <a:lnTo>
                    <a:pt x="431849" y="508206"/>
                  </a:lnTo>
                  <a:lnTo>
                    <a:pt x="351299" y="508799"/>
                  </a:lnTo>
                  <a:lnTo>
                    <a:pt x="270750" y="508206"/>
                  </a:lnTo>
                  <a:lnTo>
                    <a:pt x="196807" y="506515"/>
                  </a:lnTo>
                  <a:lnTo>
                    <a:pt x="131579" y="503861"/>
                  </a:lnTo>
                  <a:lnTo>
                    <a:pt x="77176" y="500380"/>
                  </a:lnTo>
                  <a:lnTo>
                    <a:pt x="35706" y="496206"/>
                  </a:lnTo>
                  <a:lnTo>
                    <a:pt x="0" y="486320"/>
                  </a:lnTo>
                  <a:lnTo>
                    <a:pt x="0" y="2247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30294" y="2922320"/>
            <a:ext cx="4762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476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Content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60712" y="3601165"/>
            <a:ext cx="1416050" cy="443230"/>
            <a:chOff x="1560712" y="3601165"/>
            <a:chExt cx="1416050" cy="443230"/>
          </a:xfrm>
        </p:grpSpPr>
        <p:sp>
          <p:nvSpPr>
            <p:cNvPr id="26" name="object 26"/>
            <p:cNvSpPr/>
            <p:nvPr/>
          </p:nvSpPr>
          <p:spPr>
            <a:xfrm>
              <a:off x="1565474" y="3605927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4">
                  <a:moveTo>
                    <a:pt x="1406099" y="433499"/>
                  </a:moveTo>
                  <a:lnTo>
                    <a:pt x="0" y="433499"/>
                  </a:lnTo>
                  <a:lnTo>
                    <a:pt x="0" y="0"/>
                  </a:lnTo>
                  <a:lnTo>
                    <a:pt x="1406099" y="0"/>
                  </a:lnTo>
                  <a:lnTo>
                    <a:pt x="1406099" y="4334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5474" y="3605927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4">
                  <a:moveTo>
                    <a:pt x="0" y="0"/>
                  </a:moveTo>
                  <a:lnTo>
                    <a:pt x="1406099" y="0"/>
                  </a:lnTo>
                  <a:lnTo>
                    <a:pt x="1406099" y="433499"/>
                  </a:lnTo>
                  <a:lnTo>
                    <a:pt x="0" y="43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28610" y="3672056"/>
            <a:ext cx="107823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07314" marR="5080" indent="-9525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Near-real-tim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Event  Analysis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Pipeline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0991" y="4649419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3035" marR="146050" indent="53975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57822" y="1874315"/>
            <a:ext cx="908050" cy="366395"/>
            <a:chOff x="5957822" y="1874315"/>
            <a:chExt cx="908050" cy="366395"/>
          </a:xfrm>
        </p:grpSpPr>
        <p:sp>
          <p:nvSpPr>
            <p:cNvPr id="31" name="object 31"/>
            <p:cNvSpPr/>
            <p:nvPr/>
          </p:nvSpPr>
          <p:spPr>
            <a:xfrm>
              <a:off x="5962584" y="1894836"/>
              <a:ext cx="898525" cy="340995"/>
            </a:xfrm>
            <a:custGeom>
              <a:avLst/>
              <a:gdLst/>
              <a:ahLst/>
              <a:cxnLst/>
              <a:rect l="l" t="t" r="r" b="b"/>
              <a:pathLst>
                <a:path w="898525" h="340994">
                  <a:moveTo>
                    <a:pt x="448949" y="340940"/>
                  </a:moveTo>
                  <a:lnTo>
                    <a:pt x="368250" y="340687"/>
                  </a:lnTo>
                  <a:lnTo>
                    <a:pt x="292296" y="339955"/>
                  </a:lnTo>
                  <a:lnTo>
                    <a:pt x="222356" y="338789"/>
                  </a:lnTo>
                  <a:lnTo>
                    <a:pt x="159697" y="337234"/>
                  </a:lnTo>
                  <a:lnTo>
                    <a:pt x="105587" y="335335"/>
                  </a:lnTo>
                  <a:lnTo>
                    <a:pt x="61294" y="333135"/>
                  </a:lnTo>
                  <a:lnTo>
                    <a:pt x="7233" y="328014"/>
                  </a:lnTo>
                  <a:lnTo>
                    <a:pt x="0" y="325181"/>
                  </a:lnTo>
                  <a:lnTo>
                    <a:pt x="0" y="0"/>
                  </a:lnTo>
                  <a:lnTo>
                    <a:pt x="7233" y="2832"/>
                  </a:lnTo>
                  <a:lnTo>
                    <a:pt x="28087" y="5498"/>
                  </a:lnTo>
                  <a:lnTo>
                    <a:pt x="105587" y="10153"/>
                  </a:lnTo>
                  <a:lnTo>
                    <a:pt x="159697" y="12052"/>
                  </a:lnTo>
                  <a:lnTo>
                    <a:pt x="222356" y="13607"/>
                  </a:lnTo>
                  <a:lnTo>
                    <a:pt x="292296" y="14773"/>
                  </a:lnTo>
                  <a:lnTo>
                    <a:pt x="368250" y="15505"/>
                  </a:lnTo>
                  <a:lnTo>
                    <a:pt x="448949" y="15758"/>
                  </a:lnTo>
                  <a:lnTo>
                    <a:pt x="529649" y="15505"/>
                  </a:lnTo>
                  <a:lnTo>
                    <a:pt x="605602" y="14773"/>
                  </a:lnTo>
                  <a:lnTo>
                    <a:pt x="675543" y="13607"/>
                  </a:lnTo>
                  <a:lnTo>
                    <a:pt x="738202" y="12052"/>
                  </a:lnTo>
                  <a:lnTo>
                    <a:pt x="792312" y="10153"/>
                  </a:lnTo>
                  <a:lnTo>
                    <a:pt x="836604" y="7953"/>
                  </a:lnTo>
                  <a:lnTo>
                    <a:pt x="890666" y="2832"/>
                  </a:lnTo>
                  <a:lnTo>
                    <a:pt x="897899" y="0"/>
                  </a:lnTo>
                  <a:lnTo>
                    <a:pt x="897899" y="325181"/>
                  </a:lnTo>
                  <a:lnTo>
                    <a:pt x="836604" y="333135"/>
                  </a:lnTo>
                  <a:lnTo>
                    <a:pt x="792312" y="335335"/>
                  </a:lnTo>
                  <a:lnTo>
                    <a:pt x="738202" y="337234"/>
                  </a:lnTo>
                  <a:lnTo>
                    <a:pt x="675543" y="338789"/>
                  </a:lnTo>
                  <a:lnTo>
                    <a:pt x="605602" y="339955"/>
                  </a:lnTo>
                  <a:lnTo>
                    <a:pt x="529649" y="340687"/>
                  </a:lnTo>
                  <a:lnTo>
                    <a:pt x="448949" y="34094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62584" y="1879077"/>
              <a:ext cx="898525" cy="31750"/>
            </a:xfrm>
            <a:custGeom>
              <a:avLst/>
              <a:gdLst/>
              <a:ahLst/>
              <a:cxnLst/>
              <a:rect l="l" t="t" r="r" b="b"/>
              <a:pathLst>
                <a:path w="898525" h="31750">
                  <a:moveTo>
                    <a:pt x="448949" y="31517"/>
                  </a:moveTo>
                  <a:lnTo>
                    <a:pt x="292296" y="30532"/>
                  </a:lnTo>
                  <a:lnTo>
                    <a:pt x="159697" y="27811"/>
                  </a:lnTo>
                  <a:lnTo>
                    <a:pt x="105587" y="25912"/>
                  </a:lnTo>
                  <a:lnTo>
                    <a:pt x="61294" y="23712"/>
                  </a:lnTo>
                  <a:lnTo>
                    <a:pt x="7233" y="18591"/>
                  </a:lnTo>
                  <a:lnTo>
                    <a:pt x="0" y="15758"/>
                  </a:lnTo>
                  <a:lnTo>
                    <a:pt x="7233" y="12926"/>
                  </a:lnTo>
                  <a:lnTo>
                    <a:pt x="61294" y="7805"/>
                  </a:lnTo>
                  <a:lnTo>
                    <a:pt x="105587" y="5605"/>
                  </a:lnTo>
                  <a:lnTo>
                    <a:pt x="159697" y="3706"/>
                  </a:lnTo>
                  <a:lnTo>
                    <a:pt x="292296" y="985"/>
                  </a:lnTo>
                  <a:lnTo>
                    <a:pt x="448949" y="0"/>
                  </a:lnTo>
                  <a:lnTo>
                    <a:pt x="605602" y="985"/>
                  </a:lnTo>
                  <a:lnTo>
                    <a:pt x="738202" y="3706"/>
                  </a:lnTo>
                  <a:lnTo>
                    <a:pt x="792312" y="5605"/>
                  </a:lnTo>
                  <a:lnTo>
                    <a:pt x="836604" y="7805"/>
                  </a:lnTo>
                  <a:lnTo>
                    <a:pt x="890666" y="12926"/>
                  </a:lnTo>
                  <a:lnTo>
                    <a:pt x="897899" y="15758"/>
                  </a:lnTo>
                  <a:lnTo>
                    <a:pt x="890666" y="18591"/>
                  </a:lnTo>
                  <a:lnTo>
                    <a:pt x="836604" y="23712"/>
                  </a:lnTo>
                  <a:lnTo>
                    <a:pt x="792312" y="25912"/>
                  </a:lnTo>
                  <a:lnTo>
                    <a:pt x="738202" y="27811"/>
                  </a:lnTo>
                  <a:lnTo>
                    <a:pt x="605602" y="30532"/>
                  </a:lnTo>
                  <a:lnTo>
                    <a:pt x="448949" y="315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62584" y="1879077"/>
              <a:ext cx="898525" cy="356870"/>
            </a:xfrm>
            <a:custGeom>
              <a:avLst/>
              <a:gdLst/>
              <a:ahLst/>
              <a:cxnLst/>
              <a:rect l="l" t="t" r="r" b="b"/>
              <a:pathLst>
                <a:path w="898525" h="356869">
                  <a:moveTo>
                    <a:pt x="897899" y="15758"/>
                  </a:moveTo>
                  <a:lnTo>
                    <a:pt x="890666" y="18591"/>
                  </a:lnTo>
                  <a:lnTo>
                    <a:pt x="869812" y="21257"/>
                  </a:lnTo>
                  <a:lnTo>
                    <a:pt x="792312" y="25912"/>
                  </a:lnTo>
                  <a:lnTo>
                    <a:pt x="738202" y="27811"/>
                  </a:lnTo>
                  <a:lnTo>
                    <a:pt x="675543" y="29366"/>
                  </a:lnTo>
                  <a:lnTo>
                    <a:pt x="605602" y="30532"/>
                  </a:lnTo>
                  <a:lnTo>
                    <a:pt x="529649" y="31264"/>
                  </a:lnTo>
                  <a:lnTo>
                    <a:pt x="448949" y="31517"/>
                  </a:lnTo>
                  <a:lnTo>
                    <a:pt x="368250" y="31264"/>
                  </a:lnTo>
                  <a:lnTo>
                    <a:pt x="292296" y="30532"/>
                  </a:lnTo>
                  <a:lnTo>
                    <a:pt x="222356" y="29366"/>
                  </a:lnTo>
                  <a:lnTo>
                    <a:pt x="159697" y="27811"/>
                  </a:lnTo>
                  <a:lnTo>
                    <a:pt x="105587" y="25912"/>
                  </a:lnTo>
                  <a:lnTo>
                    <a:pt x="61294" y="23712"/>
                  </a:lnTo>
                  <a:lnTo>
                    <a:pt x="7233" y="18591"/>
                  </a:lnTo>
                  <a:lnTo>
                    <a:pt x="0" y="15758"/>
                  </a:lnTo>
                  <a:lnTo>
                    <a:pt x="61294" y="7805"/>
                  </a:lnTo>
                  <a:lnTo>
                    <a:pt x="105587" y="5605"/>
                  </a:lnTo>
                  <a:lnTo>
                    <a:pt x="159697" y="3706"/>
                  </a:lnTo>
                  <a:lnTo>
                    <a:pt x="222356" y="2151"/>
                  </a:lnTo>
                  <a:lnTo>
                    <a:pt x="292296" y="985"/>
                  </a:lnTo>
                  <a:lnTo>
                    <a:pt x="368250" y="253"/>
                  </a:lnTo>
                  <a:lnTo>
                    <a:pt x="448949" y="0"/>
                  </a:lnTo>
                  <a:lnTo>
                    <a:pt x="529649" y="253"/>
                  </a:lnTo>
                  <a:lnTo>
                    <a:pt x="605602" y="985"/>
                  </a:lnTo>
                  <a:lnTo>
                    <a:pt x="675543" y="2151"/>
                  </a:lnTo>
                  <a:lnTo>
                    <a:pt x="738202" y="3706"/>
                  </a:lnTo>
                  <a:lnTo>
                    <a:pt x="792312" y="5605"/>
                  </a:lnTo>
                  <a:lnTo>
                    <a:pt x="836604" y="7805"/>
                  </a:lnTo>
                  <a:lnTo>
                    <a:pt x="890666" y="12926"/>
                  </a:lnTo>
                  <a:lnTo>
                    <a:pt x="897899" y="15758"/>
                  </a:lnTo>
                  <a:lnTo>
                    <a:pt x="897899" y="340940"/>
                  </a:lnTo>
                  <a:lnTo>
                    <a:pt x="836604" y="348894"/>
                  </a:lnTo>
                  <a:lnTo>
                    <a:pt x="792312" y="351094"/>
                  </a:lnTo>
                  <a:lnTo>
                    <a:pt x="738202" y="352993"/>
                  </a:lnTo>
                  <a:lnTo>
                    <a:pt x="675543" y="354548"/>
                  </a:lnTo>
                  <a:lnTo>
                    <a:pt x="605602" y="355714"/>
                  </a:lnTo>
                  <a:lnTo>
                    <a:pt x="529649" y="356446"/>
                  </a:lnTo>
                  <a:lnTo>
                    <a:pt x="448949" y="356699"/>
                  </a:lnTo>
                  <a:lnTo>
                    <a:pt x="368250" y="356446"/>
                  </a:lnTo>
                  <a:lnTo>
                    <a:pt x="292296" y="355714"/>
                  </a:lnTo>
                  <a:lnTo>
                    <a:pt x="222356" y="354548"/>
                  </a:lnTo>
                  <a:lnTo>
                    <a:pt x="159697" y="352993"/>
                  </a:lnTo>
                  <a:lnTo>
                    <a:pt x="105587" y="351094"/>
                  </a:lnTo>
                  <a:lnTo>
                    <a:pt x="61294" y="348894"/>
                  </a:lnTo>
                  <a:lnTo>
                    <a:pt x="7233" y="343773"/>
                  </a:lnTo>
                  <a:lnTo>
                    <a:pt x="0" y="340940"/>
                  </a:lnTo>
                  <a:lnTo>
                    <a:pt x="0" y="1575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74854" y="1914685"/>
            <a:ext cx="67119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96850" marR="5080" indent="-18478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Fas</a:t>
            </a:r>
            <a:r>
              <a:rPr sz="900" dirty="0">
                <a:latin typeface="Arial"/>
                <a:cs typeface="Arial"/>
              </a:rPr>
              <a:t>t</a:t>
            </a:r>
            <a:r>
              <a:rPr sz="900" spc="-5" dirty="0">
                <a:latin typeface="Arial"/>
                <a:cs typeface="Arial"/>
              </a:rPr>
              <a:t> Feature  Index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069360" y="4235490"/>
            <a:ext cx="712470" cy="518795"/>
            <a:chOff x="6069360" y="4235490"/>
            <a:chExt cx="712470" cy="518795"/>
          </a:xfrm>
        </p:grpSpPr>
        <p:sp>
          <p:nvSpPr>
            <p:cNvPr id="36" name="object 36"/>
            <p:cNvSpPr/>
            <p:nvPr/>
          </p:nvSpPr>
          <p:spPr>
            <a:xfrm>
              <a:off x="6074123" y="4262731"/>
              <a:ext cx="702945" cy="486409"/>
            </a:xfrm>
            <a:custGeom>
              <a:avLst/>
              <a:gdLst/>
              <a:ahLst/>
              <a:cxnLst/>
              <a:rect l="l" t="t" r="r" b="b"/>
              <a:pathLst>
                <a:path w="702945" h="486410">
                  <a:moveTo>
                    <a:pt x="351299" y="486321"/>
                  </a:moveTo>
                  <a:lnTo>
                    <a:pt x="270750" y="485727"/>
                  </a:lnTo>
                  <a:lnTo>
                    <a:pt x="196807" y="484036"/>
                  </a:lnTo>
                  <a:lnTo>
                    <a:pt x="131579" y="481382"/>
                  </a:lnTo>
                  <a:lnTo>
                    <a:pt x="77176" y="477901"/>
                  </a:lnTo>
                  <a:lnTo>
                    <a:pt x="35706" y="473728"/>
                  </a:lnTo>
                  <a:lnTo>
                    <a:pt x="0" y="463842"/>
                  </a:lnTo>
                  <a:lnTo>
                    <a:pt x="0" y="0"/>
                  </a:lnTo>
                  <a:lnTo>
                    <a:pt x="9278" y="5154"/>
                  </a:lnTo>
                  <a:lnTo>
                    <a:pt x="35706" y="9885"/>
                  </a:lnTo>
                  <a:lnTo>
                    <a:pt x="77176" y="14059"/>
                  </a:lnTo>
                  <a:lnTo>
                    <a:pt x="131579" y="17540"/>
                  </a:lnTo>
                  <a:lnTo>
                    <a:pt x="196807" y="20193"/>
                  </a:lnTo>
                  <a:lnTo>
                    <a:pt x="270750" y="21885"/>
                  </a:lnTo>
                  <a:lnTo>
                    <a:pt x="351299" y="22478"/>
                  </a:lnTo>
                  <a:lnTo>
                    <a:pt x="431849" y="21885"/>
                  </a:lnTo>
                  <a:lnTo>
                    <a:pt x="505793" y="20193"/>
                  </a:lnTo>
                  <a:lnTo>
                    <a:pt x="571020" y="17540"/>
                  </a:lnTo>
                  <a:lnTo>
                    <a:pt x="625423" y="14059"/>
                  </a:lnTo>
                  <a:lnTo>
                    <a:pt x="666893" y="9885"/>
                  </a:lnTo>
                  <a:lnTo>
                    <a:pt x="702599" y="0"/>
                  </a:lnTo>
                  <a:lnTo>
                    <a:pt x="702599" y="463842"/>
                  </a:lnTo>
                  <a:lnTo>
                    <a:pt x="625423" y="477901"/>
                  </a:lnTo>
                  <a:lnTo>
                    <a:pt x="571020" y="481382"/>
                  </a:lnTo>
                  <a:lnTo>
                    <a:pt x="505793" y="484036"/>
                  </a:lnTo>
                  <a:lnTo>
                    <a:pt x="431849" y="485727"/>
                  </a:lnTo>
                  <a:lnTo>
                    <a:pt x="351299" y="48632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74123" y="4240252"/>
              <a:ext cx="702945" cy="45085"/>
            </a:xfrm>
            <a:custGeom>
              <a:avLst/>
              <a:gdLst/>
              <a:ahLst/>
              <a:cxnLst/>
              <a:rect l="l" t="t" r="r" b="b"/>
              <a:pathLst>
                <a:path w="702945" h="45085">
                  <a:moveTo>
                    <a:pt x="351299" y="44957"/>
                  </a:move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9"/>
                  </a:lnTo>
                  <a:lnTo>
                    <a:pt x="77176" y="36538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9278" y="17324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2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693321" y="27632"/>
                  </a:lnTo>
                  <a:lnTo>
                    <a:pt x="625423" y="36538"/>
                  </a:lnTo>
                  <a:lnTo>
                    <a:pt x="571020" y="40019"/>
                  </a:lnTo>
                  <a:lnTo>
                    <a:pt x="505792" y="42672"/>
                  </a:lnTo>
                  <a:lnTo>
                    <a:pt x="431849" y="44363"/>
                  </a:lnTo>
                  <a:lnTo>
                    <a:pt x="351299" y="4495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74123" y="4240252"/>
              <a:ext cx="702945" cy="509270"/>
            </a:xfrm>
            <a:custGeom>
              <a:avLst/>
              <a:gdLst/>
              <a:ahLst/>
              <a:cxnLst/>
              <a:rect l="l" t="t" r="r" b="b"/>
              <a:pathLst>
                <a:path w="702945" h="509270">
                  <a:moveTo>
                    <a:pt x="702599" y="22478"/>
                  </a:moveTo>
                  <a:lnTo>
                    <a:pt x="693321" y="27632"/>
                  </a:lnTo>
                  <a:lnTo>
                    <a:pt x="666893" y="32364"/>
                  </a:lnTo>
                  <a:lnTo>
                    <a:pt x="625423" y="36538"/>
                  </a:lnTo>
                  <a:lnTo>
                    <a:pt x="571020" y="40019"/>
                  </a:lnTo>
                  <a:lnTo>
                    <a:pt x="505793" y="42672"/>
                  </a:lnTo>
                  <a:lnTo>
                    <a:pt x="431849" y="44363"/>
                  </a:lnTo>
                  <a:lnTo>
                    <a:pt x="351299" y="44957"/>
                  </a:ln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9"/>
                  </a:lnTo>
                  <a:lnTo>
                    <a:pt x="77176" y="36538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3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702599" y="486321"/>
                  </a:lnTo>
                  <a:lnTo>
                    <a:pt x="625423" y="500380"/>
                  </a:lnTo>
                  <a:lnTo>
                    <a:pt x="571020" y="503861"/>
                  </a:lnTo>
                  <a:lnTo>
                    <a:pt x="505793" y="506515"/>
                  </a:lnTo>
                  <a:lnTo>
                    <a:pt x="431849" y="508206"/>
                  </a:lnTo>
                  <a:lnTo>
                    <a:pt x="351299" y="508799"/>
                  </a:lnTo>
                  <a:lnTo>
                    <a:pt x="270750" y="508206"/>
                  </a:lnTo>
                  <a:lnTo>
                    <a:pt x="196807" y="506515"/>
                  </a:lnTo>
                  <a:lnTo>
                    <a:pt x="131579" y="503861"/>
                  </a:lnTo>
                  <a:lnTo>
                    <a:pt x="77176" y="500380"/>
                  </a:lnTo>
                  <a:lnTo>
                    <a:pt x="35706" y="496206"/>
                  </a:lnTo>
                  <a:lnTo>
                    <a:pt x="0" y="486321"/>
                  </a:lnTo>
                  <a:lnTo>
                    <a:pt x="0" y="2247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87193" y="4355270"/>
            <a:ext cx="4762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0477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User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9537" y="1568131"/>
            <a:ext cx="704850" cy="41275"/>
            <a:chOff x="359537" y="1568131"/>
            <a:chExt cx="704850" cy="41275"/>
          </a:xfrm>
        </p:grpSpPr>
        <p:sp>
          <p:nvSpPr>
            <p:cNvPr id="41" name="object 41"/>
            <p:cNvSpPr/>
            <p:nvPr/>
          </p:nvSpPr>
          <p:spPr>
            <a:xfrm>
              <a:off x="364300" y="1586144"/>
              <a:ext cx="652145" cy="2540"/>
            </a:xfrm>
            <a:custGeom>
              <a:avLst/>
              <a:gdLst/>
              <a:ahLst/>
              <a:cxnLst/>
              <a:rect l="l" t="t" r="r" b="b"/>
              <a:pathLst>
                <a:path w="652144" h="2540">
                  <a:moveTo>
                    <a:pt x="0" y="0"/>
                  </a:moveTo>
                  <a:lnTo>
                    <a:pt x="652050" y="248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16290" y="15728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19" y="0"/>
                  </a:lnTo>
                  <a:lnTo>
                    <a:pt x="43284" y="15897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6290" y="15728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84" y="15897"/>
                  </a:lnTo>
                  <a:lnTo>
                    <a:pt x="1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021374" y="1769739"/>
            <a:ext cx="5043805" cy="2745105"/>
            <a:chOff x="1021374" y="1769739"/>
            <a:chExt cx="5043805" cy="2745105"/>
          </a:xfrm>
        </p:grpSpPr>
        <p:sp>
          <p:nvSpPr>
            <p:cNvPr id="45" name="object 45"/>
            <p:cNvSpPr/>
            <p:nvPr/>
          </p:nvSpPr>
          <p:spPr>
            <a:xfrm>
              <a:off x="1026137" y="2301054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>
                  <a:moveTo>
                    <a:pt x="0" y="0"/>
                  </a:moveTo>
                  <a:lnTo>
                    <a:pt x="482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08387" y="22853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08387" y="22853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28954" y="1802128"/>
              <a:ext cx="295910" cy="245745"/>
            </a:xfrm>
            <a:custGeom>
              <a:avLst/>
              <a:gdLst/>
              <a:ahLst/>
              <a:cxnLst/>
              <a:rect l="l" t="t" r="r" b="b"/>
              <a:pathLst>
                <a:path w="295910" h="245744">
                  <a:moveTo>
                    <a:pt x="0" y="0"/>
                  </a:moveTo>
                  <a:lnTo>
                    <a:pt x="295490" y="2455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95709" y="1774502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3189" y="39726"/>
                  </a:moveTo>
                  <a:lnTo>
                    <a:pt x="0" y="0"/>
                  </a:lnTo>
                  <a:lnTo>
                    <a:pt x="43299" y="15525"/>
                  </a:lnTo>
                  <a:lnTo>
                    <a:pt x="23189" y="3972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5709" y="1774502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299" y="15525"/>
                  </a:moveTo>
                  <a:lnTo>
                    <a:pt x="0" y="0"/>
                  </a:lnTo>
                  <a:lnTo>
                    <a:pt x="23189" y="39726"/>
                  </a:lnTo>
                  <a:lnTo>
                    <a:pt x="43299" y="155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14390" y="203557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299" y="39726"/>
                  </a:moveTo>
                  <a:lnTo>
                    <a:pt x="0" y="24200"/>
                  </a:lnTo>
                  <a:lnTo>
                    <a:pt x="20109" y="0"/>
                  </a:lnTo>
                  <a:lnTo>
                    <a:pt x="43299" y="3972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14390" y="203557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200"/>
                  </a:moveTo>
                  <a:lnTo>
                    <a:pt x="43299" y="39726"/>
                  </a:lnTo>
                  <a:lnTo>
                    <a:pt x="20109" y="0"/>
                  </a:lnTo>
                  <a:lnTo>
                    <a:pt x="0" y="242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12019" y="1802774"/>
              <a:ext cx="287020" cy="244475"/>
            </a:xfrm>
            <a:custGeom>
              <a:avLst/>
              <a:gdLst/>
              <a:ahLst/>
              <a:cxnLst/>
              <a:rect l="l" t="t" r="r" b="b"/>
              <a:pathLst>
                <a:path w="287019" h="244475">
                  <a:moveTo>
                    <a:pt x="0" y="244456"/>
                  </a:moveTo>
                  <a:lnTo>
                    <a:pt x="28680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79122" y="2035257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0" y="40012"/>
                  </a:moveTo>
                  <a:lnTo>
                    <a:pt x="22691" y="0"/>
                  </a:lnTo>
                  <a:lnTo>
                    <a:pt x="43102" y="23947"/>
                  </a:lnTo>
                  <a:lnTo>
                    <a:pt x="0" y="4001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79122" y="2035257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22691" y="0"/>
                  </a:moveTo>
                  <a:lnTo>
                    <a:pt x="0" y="40012"/>
                  </a:lnTo>
                  <a:lnTo>
                    <a:pt x="43102" y="23947"/>
                  </a:lnTo>
                  <a:lnTo>
                    <a:pt x="226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88624" y="1774735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20410" y="40012"/>
                  </a:moveTo>
                  <a:lnTo>
                    <a:pt x="0" y="16065"/>
                  </a:lnTo>
                  <a:lnTo>
                    <a:pt x="43102" y="0"/>
                  </a:lnTo>
                  <a:lnTo>
                    <a:pt x="20410" y="4001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88624" y="1774735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20410" y="40012"/>
                  </a:moveTo>
                  <a:lnTo>
                    <a:pt x="43102" y="0"/>
                  </a:lnTo>
                  <a:lnTo>
                    <a:pt x="0" y="16065"/>
                  </a:lnTo>
                  <a:lnTo>
                    <a:pt x="20410" y="400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68525" y="2517802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3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2792" y="27501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52792" y="27501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268525" y="3373252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5">
                  <a:moveTo>
                    <a:pt x="0" y="0"/>
                  </a:moveTo>
                  <a:lnTo>
                    <a:pt x="0" y="1754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52792" y="333002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52792" y="333002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0199" y="3854524"/>
              <a:ext cx="427990" cy="285750"/>
            </a:xfrm>
            <a:custGeom>
              <a:avLst/>
              <a:gdLst/>
              <a:ahLst/>
              <a:cxnLst/>
              <a:rect l="l" t="t" r="r" b="b"/>
              <a:pathLst>
                <a:path w="427990" h="285750">
                  <a:moveTo>
                    <a:pt x="0" y="285378"/>
                  </a:moveTo>
                  <a:lnTo>
                    <a:pt x="42766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09129" y="3830531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17465" y="37079"/>
                  </a:moveTo>
                  <a:lnTo>
                    <a:pt x="0" y="10906"/>
                  </a:lnTo>
                  <a:lnTo>
                    <a:pt x="44687" y="0"/>
                  </a:lnTo>
                  <a:lnTo>
                    <a:pt x="17465" y="370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09129" y="3830531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17465" y="37079"/>
                  </a:moveTo>
                  <a:lnTo>
                    <a:pt x="44687" y="0"/>
                  </a:lnTo>
                  <a:lnTo>
                    <a:pt x="0" y="10906"/>
                  </a:lnTo>
                  <a:lnTo>
                    <a:pt x="17465" y="3707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71574" y="3822677"/>
              <a:ext cx="2693670" cy="0"/>
            </a:xfrm>
            <a:custGeom>
              <a:avLst/>
              <a:gdLst/>
              <a:ahLst/>
              <a:cxnLst/>
              <a:rect l="l" t="t" r="r" b="b"/>
              <a:pathLst>
                <a:path w="2693670">
                  <a:moveTo>
                    <a:pt x="0" y="0"/>
                  </a:moveTo>
                  <a:lnTo>
                    <a:pt x="26935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65124" y="3806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665124" y="3806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52792" y="35487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52792" y="35487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19824" y="3061702"/>
              <a:ext cx="3047365" cy="748030"/>
            </a:xfrm>
            <a:custGeom>
              <a:avLst/>
              <a:gdLst/>
              <a:ahLst/>
              <a:cxnLst/>
              <a:rect l="l" t="t" r="r" b="b"/>
              <a:pathLst>
                <a:path w="3047365" h="748029">
                  <a:moveTo>
                    <a:pt x="0" y="0"/>
                  </a:moveTo>
                  <a:lnTo>
                    <a:pt x="3047095" y="74748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63172" y="379390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30559"/>
                  </a:moveTo>
                  <a:lnTo>
                    <a:pt x="7496" y="0"/>
                  </a:lnTo>
                  <a:lnTo>
                    <a:pt x="45728" y="25577"/>
                  </a:lnTo>
                  <a:lnTo>
                    <a:pt x="0" y="3055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63172" y="379390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30559"/>
                  </a:moveTo>
                  <a:lnTo>
                    <a:pt x="45728" y="25577"/>
                  </a:lnTo>
                  <a:lnTo>
                    <a:pt x="7496" y="0"/>
                  </a:lnTo>
                  <a:lnTo>
                    <a:pt x="0" y="3055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71574" y="4457077"/>
              <a:ext cx="3045460" cy="36830"/>
            </a:xfrm>
            <a:custGeom>
              <a:avLst/>
              <a:gdLst/>
              <a:ahLst/>
              <a:cxnLst/>
              <a:rect l="l" t="t" r="r" b="b"/>
              <a:pathLst>
                <a:path w="3045460" h="36829">
                  <a:moveTo>
                    <a:pt x="0" y="0"/>
                  </a:moveTo>
                  <a:lnTo>
                    <a:pt x="3045454" y="368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016839" y="44781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380" y="0"/>
                  </a:lnTo>
                  <a:lnTo>
                    <a:pt x="43412" y="16253"/>
                  </a:lnTo>
                  <a:lnTo>
                    <a:pt x="0" y="314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016839" y="44781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43412" y="16253"/>
                  </a:lnTo>
                  <a:lnTo>
                    <a:pt x="380" y="0"/>
                  </a:lnTo>
                  <a:lnTo>
                    <a:pt x="0" y="3146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33424" y="1423207"/>
            <a:ext cx="4254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Dat</a:t>
            </a:r>
            <a:r>
              <a:rPr sz="700" dirty="0">
                <a:latin typeface="Arial"/>
                <a:cs typeface="Arial"/>
              </a:rPr>
              <a:t>a</a:t>
            </a:r>
            <a:r>
              <a:rPr sz="700" spc="-5" dirty="0">
                <a:latin typeface="Arial"/>
                <a:cs typeface="Arial"/>
              </a:rPr>
              <a:t> Flow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65474" y="4240327"/>
            <a:ext cx="1406525" cy="433705"/>
          </a:xfrm>
          <a:prstGeom prst="rect">
            <a:avLst/>
          </a:prstGeom>
          <a:solidFill>
            <a:srgbClr val="D9D9D9"/>
          </a:solidFill>
          <a:ln w="9524">
            <a:solidFill>
              <a:srgbClr val="595959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21310" marR="194310" indent="-120650">
              <a:lnSpc>
                <a:spcPts val="1050"/>
              </a:lnSpc>
              <a:spcBef>
                <a:spcPts val="680"/>
              </a:spcBef>
            </a:pPr>
            <a:r>
              <a:rPr sz="900" spc="-5" dirty="0">
                <a:latin typeface="Arial"/>
                <a:cs typeface="Arial"/>
              </a:rPr>
              <a:t>Near-real-tim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User  Profile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Pipeline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85437" y="2012328"/>
            <a:ext cx="6950709" cy="2442210"/>
            <a:chOff x="1085437" y="2012328"/>
            <a:chExt cx="6950709" cy="2442210"/>
          </a:xfrm>
        </p:grpSpPr>
        <p:sp>
          <p:nvSpPr>
            <p:cNvPr id="81" name="object 81"/>
            <p:cNvSpPr/>
            <p:nvPr/>
          </p:nvSpPr>
          <p:spPr>
            <a:xfrm>
              <a:off x="1090200" y="4139902"/>
              <a:ext cx="427990" cy="285750"/>
            </a:xfrm>
            <a:custGeom>
              <a:avLst/>
              <a:gdLst/>
              <a:ahLst/>
              <a:cxnLst/>
              <a:rect l="l" t="t" r="r" b="b"/>
              <a:pathLst>
                <a:path w="427990" h="285750">
                  <a:moveTo>
                    <a:pt x="0" y="0"/>
                  </a:moveTo>
                  <a:lnTo>
                    <a:pt x="427662" y="28537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09129" y="4412194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44687" y="37079"/>
                  </a:moveTo>
                  <a:lnTo>
                    <a:pt x="0" y="26173"/>
                  </a:lnTo>
                  <a:lnTo>
                    <a:pt x="17465" y="0"/>
                  </a:lnTo>
                  <a:lnTo>
                    <a:pt x="44687" y="370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09129" y="4412194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0" y="26173"/>
                  </a:moveTo>
                  <a:lnTo>
                    <a:pt x="44687" y="37079"/>
                  </a:lnTo>
                  <a:lnTo>
                    <a:pt x="17465" y="0"/>
                  </a:lnTo>
                  <a:lnTo>
                    <a:pt x="0" y="2617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25423" y="4096702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0" y="143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09690" y="40534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09690" y="40534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12210" y="2292974"/>
              <a:ext cx="13335" cy="1313180"/>
            </a:xfrm>
            <a:custGeom>
              <a:avLst/>
              <a:gdLst/>
              <a:ahLst/>
              <a:cxnLst/>
              <a:rect l="l" t="t" r="r" b="b"/>
              <a:pathLst>
                <a:path w="13335" h="1313179">
                  <a:moveTo>
                    <a:pt x="13224" y="131295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96478" y="224975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81"/>
                  </a:moveTo>
                  <a:lnTo>
                    <a:pt x="15296" y="0"/>
                  </a:lnTo>
                  <a:lnTo>
                    <a:pt x="31463" y="43064"/>
                  </a:lnTo>
                  <a:lnTo>
                    <a:pt x="0" y="433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96478" y="224975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64"/>
                  </a:moveTo>
                  <a:lnTo>
                    <a:pt x="15296" y="0"/>
                  </a:lnTo>
                  <a:lnTo>
                    <a:pt x="0" y="43381"/>
                  </a:lnTo>
                  <a:lnTo>
                    <a:pt x="31463" y="430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08999" y="2032824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9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88150" y="20170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88150" y="20170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116099" y="919674"/>
            <a:ext cx="655955" cy="392430"/>
          </a:xfrm>
          <a:prstGeom prst="rect">
            <a:avLst/>
          </a:prstGeom>
          <a:solidFill>
            <a:srgbClr val="0B5394"/>
          </a:solidFill>
          <a:ln w="9524">
            <a:solidFill>
              <a:srgbClr val="595959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075862" y="2296411"/>
            <a:ext cx="7372984" cy="2569845"/>
            <a:chOff x="1075862" y="2296411"/>
            <a:chExt cx="7372984" cy="2569845"/>
          </a:xfrm>
        </p:grpSpPr>
        <p:sp>
          <p:nvSpPr>
            <p:cNvPr id="95" name="object 95"/>
            <p:cNvSpPr/>
            <p:nvPr/>
          </p:nvSpPr>
          <p:spPr>
            <a:xfrm>
              <a:off x="1123850" y="2301174"/>
              <a:ext cx="7320280" cy="2544445"/>
            </a:xfrm>
            <a:custGeom>
              <a:avLst/>
              <a:gdLst/>
              <a:ahLst/>
              <a:cxnLst/>
              <a:rect l="l" t="t" r="r" b="b"/>
              <a:pathLst>
                <a:path w="7320280" h="2544445">
                  <a:moveTo>
                    <a:pt x="7320149" y="0"/>
                  </a:moveTo>
                  <a:lnTo>
                    <a:pt x="7320149" y="2544299"/>
                  </a:lnTo>
                  <a:lnTo>
                    <a:pt x="0" y="25442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80624" y="48297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0624" y="48297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60628" y="2627992"/>
              <a:ext cx="685165" cy="414655"/>
            </a:xfrm>
            <a:custGeom>
              <a:avLst/>
              <a:gdLst/>
              <a:ahLst/>
              <a:cxnLst/>
              <a:rect l="l" t="t" r="r" b="b"/>
              <a:pathLst>
                <a:path w="685165" h="414655">
                  <a:moveTo>
                    <a:pt x="342449" y="414347"/>
                  </a:moveTo>
                  <a:lnTo>
                    <a:pt x="263929" y="413842"/>
                  </a:lnTo>
                  <a:lnTo>
                    <a:pt x="191848" y="412401"/>
                  </a:lnTo>
                  <a:lnTo>
                    <a:pt x="128264" y="410140"/>
                  </a:lnTo>
                  <a:lnTo>
                    <a:pt x="75232" y="407174"/>
                  </a:lnTo>
                  <a:lnTo>
                    <a:pt x="34806" y="403618"/>
                  </a:lnTo>
                  <a:lnTo>
                    <a:pt x="0" y="395195"/>
                  </a:lnTo>
                  <a:lnTo>
                    <a:pt x="0" y="0"/>
                  </a:lnTo>
                  <a:lnTo>
                    <a:pt x="9044" y="4391"/>
                  </a:lnTo>
                  <a:lnTo>
                    <a:pt x="34806" y="8422"/>
                  </a:lnTo>
                  <a:lnTo>
                    <a:pt x="75232" y="11978"/>
                  </a:lnTo>
                  <a:lnTo>
                    <a:pt x="128264" y="14944"/>
                  </a:lnTo>
                  <a:lnTo>
                    <a:pt x="191848" y="17205"/>
                  </a:lnTo>
                  <a:lnTo>
                    <a:pt x="263929" y="18646"/>
                  </a:lnTo>
                  <a:lnTo>
                    <a:pt x="342449" y="19151"/>
                  </a:lnTo>
                  <a:lnTo>
                    <a:pt x="420970" y="18646"/>
                  </a:lnTo>
                  <a:lnTo>
                    <a:pt x="493050" y="17205"/>
                  </a:lnTo>
                  <a:lnTo>
                    <a:pt x="556634" y="14944"/>
                  </a:lnTo>
                  <a:lnTo>
                    <a:pt x="609667" y="11978"/>
                  </a:lnTo>
                  <a:lnTo>
                    <a:pt x="650092" y="8422"/>
                  </a:lnTo>
                  <a:lnTo>
                    <a:pt x="684899" y="0"/>
                  </a:lnTo>
                  <a:lnTo>
                    <a:pt x="684899" y="395195"/>
                  </a:lnTo>
                  <a:lnTo>
                    <a:pt x="609667" y="407174"/>
                  </a:lnTo>
                  <a:lnTo>
                    <a:pt x="556634" y="410140"/>
                  </a:lnTo>
                  <a:lnTo>
                    <a:pt x="493050" y="412401"/>
                  </a:lnTo>
                  <a:lnTo>
                    <a:pt x="420970" y="413842"/>
                  </a:lnTo>
                  <a:lnTo>
                    <a:pt x="342449" y="41434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460628" y="2608840"/>
              <a:ext cx="685165" cy="38735"/>
            </a:xfrm>
            <a:custGeom>
              <a:avLst/>
              <a:gdLst/>
              <a:ahLst/>
              <a:cxnLst/>
              <a:rect l="l" t="t" r="r" b="b"/>
              <a:pathLst>
                <a:path w="685165" h="38735">
                  <a:moveTo>
                    <a:pt x="342449" y="38303"/>
                  </a:moveTo>
                  <a:lnTo>
                    <a:pt x="263929" y="37798"/>
                  </a:lnTo>
                  <a:lnTo>
                    <a:pt x="191848" y="36357"/>
                  </a:lnTo>
                  <a:lnTo>
                    <a:pt x="128264" y="34096"/>
                  </a:lnTo>
                  <a:lnTo>
                    <a:pt x="75232" y="31130"/>
                  </a:lnTo>
                  <a:lnTo>
                    <a:pt x="34806" y="27574"/>
                  </a:lnTo>
                  <a:lnTo>
                    <a:pt x="0" y="19152"/>
                  </a:lnTo>
                  <a:lnTo>
                    <a:pt x="9044" y="14760"/>
                  </a:lnTo>
                  <a:lnTo>
                    <a:pt x="75232" y="7173"/>
                  </a:lnTo>
                  <a:lnTo>
                    <a:pt x="128264" y="4207"/>
                  </a:lnTo>
                  <a:lnTo>
                    <a:pt x="191848" y="1946"/>
                  </a:lnTo>
                  <a:lnTo>
                    <a:pt x="263929" y="505"/>
                  </a:lnTo>
                  <a:lnTo>
                    <a:pt x="342449" y="0"/>
                  </a:lnTo>
                  <a:lnTo>
                    <a:pt x="420970" y="505"/>
                  </a:lnTo>
                  <a:lnTo>
                    <a:pt x="493050" y="1946"/>
                  </a:lnTo>
                  <a:lnTo>
                    <a:pt x="556634" y="4207"/>
                  </a:lnTo>
                  <a:lnTo>
                    <a:pt x="609667" y="7173"/>
                  </a:lnTo>
                  <a:lnTo>
                    <a:pt x="650092" y="10729"/>
                  </a:lnTo>
                  <a:lnTo>
                    <a:pt x="684899" y="19152"/>
                  </a:lnTo>
                  <a:lnTo>
                    <a:pt x="675855" y="23543"/>
                  </a:lnTo>
                  <a:lnTo>
                    <a:pt x="650092" y="27574"/>
                  </a:lnTo>
                  <a:lnTo>
                    <a:pt x="609667" y="31130"/>
                  </a:lnTo>
                  <a:lnTo>
                    <a:pt x="556634" y="34096"/>
                  </a:lnTo>
                  <a:lnTo>
                    <a:pt x="493050" y="36357"/>
                  </a:lnTo>
                  <a:lnTo>
                    <a:pt x="420970" y="37798"/>
                  </a:lnTo>
                  <a:lnTo>
                    <a:pt x="342449" y="383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460628" y="2608840"/>
              <a:ext cx="685165" cy="433705"/>
            </a:xfrm>
            <a:custGeom>
              <a:avLst/>
              <a:gdLst/>
              <a:ahLst/>
              <a:cxnLst/>
              <a:rect l="l" t="t" r="r" b="b"/>
              <a:pathLst>
                <a:path w="685165" h="433705">
                  <a:moveTo>
                    <a:pt x="684899" y="19152"/>
                  </a:moveTo>
                  <a:lnTo>
                    <a:pt x="675855" y="23543"/>
                  </a:lnTo>
                  <a:lnTo>
                    <a:pt x="650092" y="27574"/>
                  </a:lnTo>
                  <a:lnTo>
                    <a:pt x="609667" y="31130"/>
                  </a:lnTo>
                  <a:lnTo>
                    <a:pt x="556634" y="34096"/>
                  </a:lnTo>
                  <a:lnTo>
                    <a:pt x="493050" y="36357"/>
                  </a:lnTo>
                  <a:lnTo>
                    <a:pt x="420970" y="37798"/>
                  </a:lnTo>
                  <a:lnTo>
                    <a:pt x="342449" y="38303"/>
                  </a:lnTo>
                  <a:lnTo>
                    <a:pt x="263929" y="37798"/>
                  </a:lnTo>
                  <a:lnTo>
                    <a:pt x="191848" y="36357"/>
                  </a:lnTo>
                  <a:lnTo>
                    <a:pt x="128264" y="34096"/>
                  </a:lnTo>
                  <a:lnTo>
                    <a:pt x="75232" y="31130"/>
                  </a:lnTo>
                  <a:lnTo>
                    <a:pt x="34806" y="27574"/>
                  </a:lnTo>
                  <a:lnTo>
                    <a:pt x="0" y="19152"/>
                  </a:lnTo>
                  <a:lnTo>
                    <a:pt x="75232" y="7173"/>
                  </a:lnTo>
                  <a:lnTo>
                    <a:pt x="128264" y="4207"/>
                  </a:lnTo>
                  <a:lnTo>
                    <a:pt x="191848" y="1946"/>
                  </a:lnTo>
                  <a:lnTo>
                    <a:pt x="263929" y="505"/>
                  </a:lnTo>
                  <a:lnTo>
                    <a:pt x="342449" y="0"/>
                  </a:lnTo>
                  <a:lnTo>
                    <a:pt x="420970" y="505"/>
                  </a:lnTo>
                  <a:lnTo>
                    <a:pt x="493050" y="1946"/>
                  </a:lnTo>
                  <a:lnTo>
                    <a:pt x="556634" y="4207"/>
                  </a:lnTo>
                  <a:lnTo>
                    <a:pt x="609667" y="7173"/>
                  </a:lnTo>
                  <a:lnTo>
                    <a:pt x="650092" y="10729"/>
                  </a:lnTo>
                  <a:lnTo>
                    <a:pt x="684899" y="19152"/>
                  </a:lnTo>
                  <a:lnTo>
                    <a:pt x="684899" y="414347"/>
                  </a:lnTo>
                  <a:lnTo>
                    <a:pt x="609667" y="426326"/>
                  </a:lnTo>
                  <a:lnTo>
                    <a:pt x="556634" y="429292"/>
                  </a:lnTo>
                  <a:lnTo>
                    <a:pt x="493050" y="431553"/>
                  </a:lnTo>
                  <a:lnTo>
                    <a:pt x="420970" y="432994"/>
                  </a:lnTo>
                  <a:lnTo>
                    <a:pt x="342449" y="433499"/>
                  </a:lnTo>
                  <a:lnTo>
                    <a:pt x="263929" y="432994"/>
                  </a:lnTo>
                  <a:lnTo>
                    <a:pt x="191848" y="431553"/>
                  </a:lnTo>
                  <a:lnTo>
                    <a:pt x="128264" y="429292"/>
                  </a:lnTo>
                  <a:lnTo>
                    <a:pt x="75232" y="426326"/>
                  </a:lnTo>
                  <a:lnTo>
                    <a:pt x="34806" y="422770"/>
                  </a:lnTo>
                  <a:lnTo>
                    <a:pt x="0" y="414347"/>
                  </a:lnTo>
                  <a:lnTo>
                    <a:pt x="0" y="1915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6609384" y="2684544"/>
            <a:ext cx="38608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69215" marR="5080" indent="-5715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Activity  Logs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782509" y="2361212"/>
            <a:ext cx="41275" cy="238760"/>
            <a:chOff x="6782509" y="2361212"/>
            <a:chExt cx="41275" cy="238760"/>
          </a:xfrm>
        </p:grpSpPr>
        <p:sp>
          <p:nvSpPr>
            <p:cNvPr id="103" name="object 103"/>
            <p:cNvSpPr/>
            <p:nvPr/>
          </p:nvSpPr>
          <p:spPr>
            <a:xfrm>
              <a:off x="6802774" y="2365974"/>
              <a:ext cx="635" cy="186055"/>
            </a:xfrm>
            <a:custGeom>
              <a:avLst/>
              <a:gdLst/>
              <a:ahLst/>
              <a:cxnLst/>
              <a:rect l="l" t="t" r="r" b="b"/>
              <a:pathLst>
                <a:path w="634" h="186055">
                  <a:moveTo>
                    <a:pt x="0" y="0"/>
                  </a:moveTo>
                  <a:lnTo>
                    <a:pt x="229" y="1858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787271" y="25518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85" y="43244"/>
                  </a:moveTo>
                  <a:lnTo>
                    <a:pt x="0" y="38"/>
                  </a:lnTo>
                  <a:lnTo>
                    <a:pt x="31465" y="0"/>
                  </a:lnTo>
                  <a:lnTo>
                    <a:pt x="15785" y="432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87271" y="25518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8"/>
                  </a:moveTo>
                  <a:lnTo>
                    <a:pt x="15785" y="43244"/>
                  </a:lnTo>
                  <a:lnTo>
                    <a:pt x="31465" y="0"/>
                  </a:lnTo>
                  <a:lnTo>
                    <a:pt x="0" y="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6052899" y="1378000"/>
            <a:ext cx="702945" cy="356870"/>
          </a:xfrm>
          <a:prstGeom prst="rect">
            <a:avLst/>
          </a:prstGeom>
          <a:solidFill>
            <a:srgbClr val="990000"/>
          </a:solidFill>
          <a:ln w="9524">
            <a:solidFill>
              <a:srgbClr val="595959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977712" y="1327341"/>
            <a:ext cx="2449830" cy="588645"/>
            <a:chOff x="3977712" y="1327341"/>
            <a:chExt cx="2449830" cy="588645"/>
          </a:xfrm>
        </p:grpSpPr>
        <p:sp>
          <p:nvSpPr>
            <p:cNvPr id="108" name="object 108"/>
            <p:cNvSpPr/>
            <p:nvPr/>
          </p:nvSpPr>
          <p:spPr>
            <a:xfrm>
              <a:off x="6406673" y="1791897"/>
              <a:ext cx="5080" cy="118745"/>
            </a:xfrm>
            <a:custGeom>
              <a:avLst/>
              <a:gdLst/>
              <a:ahLst/>
              <a:cxnLst/>
              <a:rect l="l" t="t" r="r" b="b"/>
              <a:pathLst>
                <a:path w="5079" h="118744">
                  <a:moveTo>
                    <a:pt x="4861" y="1186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90954" y="174870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3833"/>
                  </a:moveTo>
                  <a:lnTo>
                    <a:pt x="13950" y="0"/>
                  </a:lnTo>
                  <a:lnTo>
                    <a:pt x="31438" y="42545"/>
                  </a:lnTo>
                  <a:lnTo>
                    <a:pt x="0" y="4383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90954" y="174870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8" y="42545"/>
                  </a:moveTo>
                  <a:lnTo>
                    <a:pt x="13950" y="0"/>
                  </a:lnTo>
                  <a:lnTo>
                    <a:pt x="0" y="43833"/>
                  </a:lnTo>
                  <a:lnTo>
                    <a:pt x="31438" y="4254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82475" y="1332104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5">
                  <a:moveTo>
                    <a:pt x="1406099" y="433499"/>
                  </a:moveTo>
                  <a:lnTo>
                    <a:pt x="0" y="433499"/>
                  </a:lnTo>
                  <a:lnTo>
                    <a:pt x="0" y="0"/>
                  </a:lnTo>
                  <a:lnTo>
                    <a:pt x="1406099" y="0"/>
                  </a:lnTo>
                  <a:lnTo>
                    <a:pt x="1406099" y="433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82475" y="1332104"/>
              <a:ext cx="1406525" cy="433705"/>
            </a:xfrm>
            <a:custGeom>
              <a:avLst/>
              <a:gdLst/>
              <a:ahLst/>
              <a:cxnLst/>
              <a:rect l="l" t="t" r="r" b="b"/>
              <a:pathLst>
                <a:path w="1406525" h="433705">
                  <a:moveTo>
                    <a:pt x="0" y="0"/>
                  </a:moveTo>
                  <a:lnTo>
                    <a:pt x="1406099" y="0"/>
                  </a:lnTo>
                  <a:lnTo>
                    <a:pt x="1406099" y="433499"/>
                  </a:lnTo>
                  <a:lnTo>
                    <a:pt x="0" y="43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4174073" y="1398232"/>
            <a:ext cx="102171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587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Real-tim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A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Model  </a:t>
            </a:r>
            <a:r>
              <a:rPr sz="900" spc="-5" dirty="0">
                <a:latin typeface="Arial"/>
                <a:cs typeface="Arial"/>
              </a:rPr>
              <a:t>Re-trainin</a:t>
            </a:r>
            <a:r>
              <a:rPr sz="900" dirty="0">
                <a:latin typeface="Arial"/>
                <a:cs typeface="Arial"/>
              </a:rPr>
              <a:t>g</a:t>
            </a:r>
            <a:r>
              <a:rPr sz="900" spc="-5" dirty="0">
                <a:latin typeface="Arial"/>
                <a:cs typeface="Arial"/>
              </a:rPr>
              <a:t> Pipeline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8040537" y="1759711"/>
            <a:ext cx="807085" cy="546735"/>
            <a:chOff x="8040537" y="1759711"/>
            <a:chExt cx="807085" cy="546735"/>
          </a:xfrm>
        </p:grpSpPr>
        <p:sp>
          <p:nvSpPr>
            <p:cNvPr id="115" name="object 115"/>
            <p:cNvSpPr/>
            <p:nvPr/>
          </p:nvSpPr>
          <p:spPr>
            <a:xfrm>
              <a:off x="8045299" y="1764474"/>
              <a:ext cx="797560" cy="537210"/>
            </a:xfrm>
            <a:custGeom>
              <a:avLst/>
              <a:gdLst/>
              <a:ahLst/>
              <a:cxnLst/>
              <a:rect l="l" t="t" r="r" b="b"/>
              <a:pathLst>
                <a:path w="797559" h="537210">
                  <a:moveTo>
                    <a:pt x="797399" y="536699"/>
                  </a:moveTo>
                  <a:lnTo>
                    <a:pt x="0" y="536699"/>
                  </a:lnTo>
                  <a:lnTo>
                    <a:pt x="0" y="0"/>
                  </a:lnTo>
                  <a:lnTo>
                    <a:pt x="797399" y="0"/>
                  </a:lnTo>
                  <a:lnTo>
                    <a:pt x="797399" y="536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45299" y="1764474"/>
              <a:ext cx="797560" cy="537210"/>
            </a:xfrm>
            <a:custGeom>
              <a:avLst/>
              <a:gdLst/>
              <a:ahLst/>
              <a:cxnLst/>
              <a:rect l="l" t="t" r="r" b="b"/>
              <a:pathLst>
                <a:path w="797559" h="537210">
                  <a:moveTo>
                    <a:pt x="0" y="0"/>
                  </a:moveTo>
                  <a:lnTo>
                    <a:pt x="797399" y="0"/>
                  </a:lnTo>
                  <a:lnTo>
                    <a:pt x="797399" y="536699"/>
                  </a:lnTo>
                  <a:lnTo>
                    <a:pt x="0" y="53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8139103" y="1832927"/>
            <a:ext cx="610235" cy="42925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-1905" algn="ctr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Product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Recommen  dation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734137" y="1321236"/>
            <a:ext cx="7730490" cy="2924175"/>
            <a:chOff x="734137" y="1321236"/>
            <a:chExt cx="7730490" cy="2924175"/>
          </a:xfrm>
        </p:grpSpPr>
        <p:sp>
          <p:nvSpPr>
            <p:cNvPr id="119" name="object 119"/>
            <p:cNvSpPr/>
            <p:nvPr/>
          </p:nvSpPr>
          <p:spPr>
            <a:xfrm>
              <a:off x="8444000" y="1369224"/>
              <a:ext cx="0" cy="395605"/>
            </a:xfrm>
            <a:custGeom>
              <a:avLst/>
              <a:gdLst/>
              <a:ahLst/>
              <a:cxnLst/>
              <a:rect l="l" t="t" r="r" b="b"/>
              <a:pathLst>
                <a:path h="395605">
                  <a:moveTo>
                    <a:pt x="0" y="39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28267" y="1325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428267" y="1325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388575" y="1548854"/>
              <a:ext cx="607060" cy="6985"/>
            </a:xfrm>
            <a:custGeom>
              <a:avLst/>
              <a:gdLst/>
              <a:ahLst/>
              <a:cxnLst/>
              <a:rect l="l" t="t" r="r" b="b"/>
              <a:pathLst>
                <a:path w="607060" h="6984">
                  <a:moveTo>
                    <a:pt x="0" y="0"/>
                  </a:moveTo>
                  <a:lnTo>
                    <a:pt x="607053" y="685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995451" y="15399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354" y="0"/>
                  </a:lnTo>
                  <a:lnTo>
                    <a:pt x="43399" y="16219"/>
                  </a:lnTo>
                  <a:lnTo>
                    <a:pt x="0" y="314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995451" y="15399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43399" y="16219"/>
                  </a:lnTo>
                  <a:lnTo>
                    <a:pt x="354" y="0"/>
                  </a:lnTo>
                  <a:lnTo>
                    <a:pt x="0" y="3146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19824" y="1796074"/>
              <a:ext cx="2017395" cy="1266190"/>
            </a:xfrm>
            <a:custGeom>
              <a:avLst/>
              <a:gdLst/>
              <a:ahLst/>
              <a:cxnLst/>
              <a:rect l="l" t="t" r="r" b="b"/>
              <a:pathLst>
                <a:path w="2017395" h="1266189">
                  <a:moveTo>
                    <a:pt x="0" y="1265628"/>
                  </a:moveTo>
                  <a:lnTo>
                    <a:pt x="201738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28852" y="1773102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21" y="36298"/>
                  </a:moveTo>
                  <a:lnTo>
                    <a:pt x="0" y="9644"/>
                  </a:lnTo>
                  <a:lnTo>
                    <a:pt x="44976" y="0"/>
                  </a:lnTo>
                  <a:lnTo>
                    <a:pt x="16721" y="362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28852" y="1773102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21" y="36298"/>
                  </a:moveTo>
                  <a:lnTo>
                    <a:pt x="44976" y="0"/>
                  </a:lnTo>
                  <a:lnTo>
                    <a:pt x="0" y="9644"/>
                  </a:lnTo>
                  <a:lnTo>
                    <a:pt x="16721" y="362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734596" y="1794988"/>
              <a:ext cx="1726564" cy="1030605"/>
            </a:xfrm>
            <a:custGeom>
              <a:avLst/>
              <a:gdLst/>
              <a:ahLst/>
              <a:cxnLst/>
              <a:rect l="l" t="t" r="r" b="b"/>
              <a:pathLst>
                <a:path w="1726564" h="1030605">
                  <a:moveTo>
                    <a:pt x="1726031" y="10306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97483" y="1772828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9047" y="35667"/>
                  </a:moveTo>
                  <a:lnTo>
                    <a:pt x="0" y="0"/>
                  </a:lnTo>
                  <a:lnTo>
                    <a:pt x="45178" y="8651"/>
                  </a:lnTo>
                  <a:lnTo>
                    <a:pt x="29047" y="356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97483" y="1772828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78" y="8651"/>
                  </a:moveTo>
                  <a:lnTo>
                    <a:pt x="0" y="0"/>
                  </a:lnTo>
                  <a:lnTo>
                    <a:pt x="29047" y="35667"/>
                  </a:lnTo>
                  <a:lnTo>
                    <a:pt x="45178" y="8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685423" y="1822702"/>
              <a:ext cx="1740535" cy="2418080"/>
            </a:xfrm>
            <a:custGeom>
              <a:avLst/>
              <a:gdLst/>
              <a:ahLst/>
              <a:cxnLst/>
              <a:rect l="l" t="t" r="r" b="b"/>
              <a:pathLst>
                <a:path w="1740535" h="2418079">
                  <a:moveTo>
                    <a:pt x="1739999" y="2417549"/>
                  </a:moveTo>
                  <a:lnTo>
                    <a:pt x="1739999" y="2353281"/>
                  </a:lnTo>
                  <a:lnTo>
                    <a:pt x="0" y="2353281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669690" y="17794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69690" y="17794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38900" y="1822852"/>
              <a:ext cx="3946525" cy="2063114"/>
            </a:xfrm>
            <a:custGeom>
              <a:avLst/>
              <a:gdLst/>
              <a:ahLst/>
              <a:cxnLst/>
              <a:rect l="l" t="t" r="r" b="b"/>
              <a:pathLst>
                <a:path w="3946525" h="2063114">
                  <a:moveTo>
                    <a:pt x="0" y="2062649"/>
                  </a:moveTo>
                  <a:lnTo>
                    <a:pt x="0" y="1635277"/>
                  </a:lnTo>
                  <a:lnTo>
                    <a:pt x="3946499" y="1635277"/>
                  </a:lnTo>
                  <a:lnTo>
                    <a:pt x="39464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69667" y="177962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69667" y="177962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6963174" y="1370502"/>
            <a:ext cx="655955" cy="356870"/>
          </a:xfrm>
          <a:prstGeom prst="rect">
            <a:avLst/>
          </a:prstGeom>
          <a:solidFill>
            <a:srgbClr val="B7B7B7"/>
          </a:solidFill>
          <a:ln w="9524">
            <a:solidFill>
              <a:srgbClr val="595959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02235" marR="95250" indent="28575">
              <a:lnSpc>
                <a:spcPts val="1050"/>
              </a:lnSpc>
              <a:spcBef>
                <a:spcPts val="375"/>
              </a:spcBef>
            </a:pPr>
            <a:r>
              <a:rPr sz="900" spc="-5" dirty="0">
                <a:latin typeface="Arial"/>
                <a:cs typeface="Arial"/>
              </a:rPr>
              <a:t>Context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382837" y="1533804"/>
            <a:ext cx="6585584" cy="2865755"/>
            <a:chOff x="382837" y="1533804"/>
            <a:chExt cx="6585584" cy="2865755"/>
          </a:xfrm>
        </p:grpSpPr>
        <p:sp>
          <p:nvSpPr>
            <p:cNvPr id="139" name="object 139"/>
            <p:cNvSpPr/>
            <p:nvPr/>
          </p:nvSpPr>
          <p:spPr>
            <a:xfrm>
              <a:off x="6812687" y="1548852"/>
              <a:ext cx="150495" cy="5715"/>
            </a:xfrm>
            <a:custGeom>
              <a:avLst/>
              <a:gdLst/>
              <a:ahLst/>
              <a:cxnLst/>
              <a:rect l="l" t="t" r="r" b="b"/>
              <a:pathLst>
                <a:path w="150495" h="5715">
                  <a:moveTo>
                    <a:pt x="150487" y="0"/>
                  </a:moveTo>
                  <a:lnTo>
                    <a:pt x="0" y="543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769490" y="15385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764" y="31445"/>
                  </a:moveTo>
                  <a:lnTo>
                    <a:pt x="0" y="17283"/>
                  </a:lnTo>
                  <a:lnTo>
                    <a:pt x="42628" y="0"/>
                  </a:lnTo>
                  <a:lnTo>
                    <a:pt x="43764" y="3144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769490" y="15385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628" y="0"/>
                  </a:moveTo>
                  <a:lnTo>
                    <a:pt x="0" y="17283"/>
                  </a:lnTo>
                  <a:lnTo>
                    <a:pt x="43764" y="31445"/>
                  </a:lnTo>
                  <a:lnTo>
                    <a:pt x="42628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7600" y="3907981"/>
              <a:ext cx="702945" cy="486409"/>
            </a:xfrm>
            <a:custGeom>
              <a:avLst/>
              <a:gdLst/>
              <a:ahLst/>
              <a:cxnLst/>
              <a:rect l="l" t="t" r="r" b="b"/>
              <a:pathLst>
                <a:path w="702944" h="486410">
                  <a:moveTo>
                    <a:pt x="351299" y="486320"/>
                  </a:moveTo>
                  <a:lnTo>
                    <a:pt x="270750" y="485727"/>
                  </a:lnTo>
                  <a:lnTo>
                    <a:pt x="196807" y="484036"/>
                  </a:lnTo>
                  <a:lnTo>
                    <a:pt x="131579" y="481382"/>
                  </a:lnTo>
                  <a:lnTo>
                    <a:pt x="77176" y="477901"/>
                  </a:lnTo>
                  <a:lnTo>
                    <a:pt x="35706" y="473727"/>
                  </a:lnTo>
                  <a:lnTo>
                    <a:pt x="0" y="463841"/>
                  </a:lnTo>
                  <a:lnTo>
                    <a:pt x="0" y="0"/>
                  </a:lnTo>
                  <a:lnTo>
                    <a:pt x="9278" y="5154"/>
                  </a:lnTo>
                  <a:lnTo>
                    <a:pt x="35706" y="9885"/>
                  </a:lnTo>
                  <a:lnTo>
                    <a:pt x="77176" y="14058"/>
                  </a:lnTo>
                  <a:lnTo>
                    <a:pt x="131579" y="17539"/>
                  </a:lnTo>
                  <a:lnTo>
                    <a:pt x="196807" y="20193"/>
                  </a:lnTo>
                  <a:lnTo>
                    <a:pt x="270750" y="21884"/>
                  </a:lnTo>
                  <a:lnTo>
                    <a:pt x="351299" y="22478"/>
                  </a:lnTo>
                  <a:lnTo>
                    <a:pt x="431849" y="21884"/>
                  </a:lnTo>
                  <a:lnTo>
                    <a:pt x="505792" y="20193"/>
                  </a:lnTo>
                  <a:lnTo>
                    <a:pt x="571020" y="17539"/>
                  </a:lnTo>
                  <a:lnTo>
                    <a:pt x="625423" y="14058"/>
                  </a:lnTo>
                  <a:lnTo>
                    <a:pt x="666893" y="9885"/>
                  </a:lnTo>
                  <a:lnTo>
                    <a:pt x="702599" y="0"/>
                  </a:lnTo>
                  <a:lnTo>
                    <a:pt x="702599" y="463841"/>
                  </a:lnTo>
                  <a:lnTo>
                    <a:pt x="625423" y="477901"/>
                  </a:lnTo>
                  <a:lnTo>
                    <a:pt x="571020" y="481382"/>
                  </a:lnTo>
                  <a:lnTo>
                    <a:pt x="505792" y="484036"/>
                  </a:lnTo>
                  <a:lnTo>
                    <a:pt x="431849" y="485727"/>
                  </a:lnTo>
                  <a:lnTo>
                    <a:pt x="351299" y="48632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7600" y="3885502"/>
              <a:ext cx="702945" cy="45085"/>
            </a:xfrm>
            <a:custGeom>
              <a:avLst/>
              <a:gdLst/>
              <a:ahLst/>
              <a:cxnLst/>
              <a:rect l="l" t="t" r="r" b="b"/>
              <a:pathLst>
                <a:path w="702944" h="45085">
                  <a:moveTo>
                    <a:pt x="351299" y="44957"/>
                  </a:move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8"/>
                  </a:lnTo>
                  <a:lnTo>
                    <a:pt x="77176" y="36537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9278" y="17324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2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693321" y="27633"/>
                  </a:lnTo>
                  <a:lnTo>
                    <a:pt x="625423" y="36537"/>
                  </a:lnTo>
                  <a:lnTo>
                    <a:pt x="571020" y="40018"/>
                  </a:lnTo>
                  <a:lnTo>
                    <a:pt x="505792" y="42672"/>
                  </a:lnTo>
                  <a:lnTo>
                    <a:pt x="431849" y="44363"/>
                  </a:lnTo>
                  <a:lnTo>
                    <a:pt x="351299" y="4495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7600" y="3885502"/>
              <a:ext cx="702945" cy="509270"/>
            </a:xfrm>
            <a:custGeom>
              <a:avLst/>
              <a:gdLst/>
              <a:ahLst/>
              <a:cxnLst/>
              <a:rect l="l" t="t" r="r" b="b"/>
              <a:pathLst>
                <a:path w="702944" h="509270">
                  <a:moveTo>
                    <a:pt x="702599" y="22478"/>
                  </a:moveTo>
                  <a:lnTo>
                    <a:pt x="693321" y="27633"/>
                  </a:lnTo>
                  <a:lnTo>
                    <a:pt x="666893" y="32364"/>
                  </a:lnTo>
                  <a:lnTo>
                    <a:pt x="625423" y="36537"/>
                  </a:lnTo>
                  <a:lnTo>
                    <a:pt x="571020" y="40018"/>
                  </a:lnTo>
                  <a:lnTo>
                    <a:pt x="505792" y="42672"/>
                  </a:lnTo>
                  <a:lnTo>
                    <a:pt x="431849" y="44363"/>
                  </a:lnTo>
                  <a:lnTo>
                    <a:pt x="351299" y="44957"/>
                  </a:lnTo>
                  <a:lnTo>
                    <a:pt x="270750" y="44363"/>
                  </a:lnTo>
                  <a:lnTo>
                    <a:pt x="196807" y="42672"/>
                  </a:lnTo>
                  <a:lnTo>
                    <a:pt x="131579" y="40018"/>
                  </a:lnTo>
                  <a:lnTo>
                    <a:pt x="77176" y="36537"/>
                  </a:lnTo>
                  <a:lnTo>
                    <a:pt x="35706" y="32364"/>
                  </a:lnTo>
                  <a:lnTo>
                    <a:pt x="0" y="22478"/>
                  </a:lnTo>
                  <a:lnTo>
                    <a:pt x="77176" y="8419"/>
                  </a:lnTo>
                  <a:lnTo>
                    <a:pt x="131579" y="4938"/>
                  </a:lnTo>
                  <a:lnTo>
                    <a:pt x="196807" y="2284"/>
                  </a:lnTo>
                  <a:lnTo>
                    <a:pt x="270750" y="593"/>
                  </a:lnTo>
                  <a:lnTo>
                    <a:pt x="351299" y="0"/>
                  </a:lnTo>
                  <a:lnTo>
                    <a:pt x="431849" y="593"/>
                  </a:lnTo>
                  <a:lnTo>
                    <a:pt x="505792" y="2284"/>
                  </a:lnTo>
                  <a:lnTo>
                    <a:pt x="571020" y="4938"/>
                  </a:lnTo>
                  <a:lnTo>
                    <a:pt x="625423" y="8419"/>
                  </a:lnTo>
                  <a:lnTo>
                    <a:pt x="666893" y="12593"/>
                  </a:lnTo>
                  <a:lnTo>
                    <a:pt x="702599" y="22478"/>
                  </a:lnTo>
                  <a:lnTo>
                    <a:pt x="702599" y="486320"/>
                  </a:lnTo>
                  <a:lnTo>
                    <a:pt x="625423" y="500380"/>
                  </a:lnTo>
                  <a:lnTo>
                    <a:pt x="571020" y="503861"/>
                  </a:lnTo>
                  <a:lnTo>
                    <a:pt x="505792" y="506515"/>
                  </a:lnTo>
                  <a:lnTo>
                    <a:pt x="431849" y="508206"/>
                  </a:lnTo>
                  <a:lnTo>
                    <a:pt x="351299" y="508799"/>
                  </a:lnTo>
                  <a:lnTo>
                    <a:pt x="270750" y="508206"/>
                  </a:lnTo>
                  <a:lnTo>
                    <a:pt x="196807" y="506515"/>
                  </a:lnTo>
                  <a:lnTo>
                    <a:pt x="131579" y="503861"/>
                  </a:lnTo>
                  <a:lnTo>
                    <a:pt x="77176" y="500380"/>
                  </a:lnTo>
                  <a:lnTo>
                    <a:pt x="35706" y="496206"/>
                  </a:lnTo>
                  <a:lnTo>
                    <a:pt x="0" y="486320"/>
                  </a:lnTo>
                  <a:lnTo>
                    <a:pt x="0" y="2247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580060" y="4000520"/>
            <a:ext cx="31686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2225" marR="5080" indent="-1016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Event  Store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718396" y="4403581"/>
            <a:ext cx="41275" cy="250825"/>
            <a:chOff x="718396" y="4403581"/>
            <a:chExt cx="41275" cy="250825"/>
          </a:xfrm>
        </p:grpSpPr>
        <p:sp>
          <p:nvSpPr>
            <p:cNvPr id="147" name="object 147"/>
            <p:cNvSpPr/>
            <p:nvPr/>
          </p:nvSpPr>
          <p:spPr>
            <a:xfrm>
              <a:off x="738891" y="4451569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20">
                  <a:moveTo>
                    <a:pt x="0" y="197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23159" y="44083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23159" y="44083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370337" y="2865654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endParaRPr sz="900">
              <a:latin typeface="Arial"/>
              <a:cs typeface="Arial"/>
            </a:endParaRPr>
          </a:p>
          <a:p>
            <a:pPr marL="280035" marR="85090" indent="-187960">
              <a:lnSpc>
                <a:spcPts val="1050"/>
              </a:lnSpc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Judgeme 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1021462" y="3041169"/>
            <a:ext cx="887094" cy="41275"/>
            <a:chOff x="1021462" y="3041169"/>
            <a:chExt cx="887094" cy="41275"/>
          </a:xfrm>
        </p:grpSpPr>
        <p:sp>
          <p:nvSpPr>
            <p:cNvPr id="152" name="object 152"/>
            <p:cNvSpPr/>
            <p:nvPr/>
          </p:nvSpPr>
          <p:spPr>
            <a:xfrm>
              <a:off x="1026224" y="3061102"/>
              <a:ext cx="834390" cy="635"/>
            </a:xfrm>
            <a:custGeom>
              <a:avLst/>
              <a:gdLst/>
              <a:ahLst/>
              <a:cxnLst/>
              <a:rect l="l" t="t" r="r" b="b"/>
              <a:pathLst>
                <a:path w="834389" h="635">
                  <a:moveTo>
                    <a:pt x="0" y="0"/>
                  </a:moveTo>
                  <a:lnTo>
                    <a:pt x="833849" y="56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860064" y="30459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0" y="0"/>
                  </a:lnTo>
                  <a:lnTo>
                    <a:pt x="43235" y="15761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60064" y="30459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5" y="15761"/>
                  </a:lnTo>
                  <a:lnTo>
                    <a:pt x="2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211862" y="21540"/>
            <a:ext cx="264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595959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644005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Software</a:t>
            </a:r>
            <a:r>
              <a:rPr spc="-180" dirty="0"/>
              <a:t> </a:t>
            </a:r>
            <a:r>
              <a:rPr spc="-10" dirty="0"/>
              <a:t>Architecture</a:t>
            </a:r>
            <a:r>
              <a:rPr spc="-30" dirty="0"/>
              <a:t> </a:t>
            </a:r>
            <a:r>
              <a:rPr dirty="0"/>
              <a:t>(SaaS</a:t>
            </a:r>
            <a:r>
              <a:rPr spc="-175" dirty="0"/>
              <a:t> </a:t>
            </a:r>
            <a:r>
              <a:rPr spc="-10" dirty="0"/>
              <a:t>Alternative</a:t>
            </a:r>
            <a:r>
              <a:rPr spc="-25" dirty="0"/>
              <a:t> </a:t>
            </a:r>
            <a:r>
              <a:rPr spc="-5" dirty="0"/>
              <a:t>1)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595959"/>
                </a:solidFill>
              </a:rPr>
              <a:t>Amazon</a:t>
            </a:r>
            <a:r>
              <a:rPr sz="1800" spc="-55" dirty="0">
                <a:solidFill>
                  <a:srgbClr val="595959"/>
                </a:solidFill>
              </a:rPr>
              <a:t> </a:t>
            </a:r>
            <a:r>
              <a:rPr sz="1800" spc="-5" dirty="0">
                <a:solidFill>
                  <a:srgbClr val="595959"/>
                </a:solidFill>
              </a:rPr>
              <a:t>Personalize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287" y="1510600"/>
            <a:ext cx="7193749" cy="3293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4137" y="2103479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18110" marR="111125" indent="8890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Content  Sources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41" y="3659894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3035" marR="146050" indent="53975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2174" y="2865650"/>
            <a:ext cx="655955" cy="392430"/>
          </a:xfrm>
          <a:prstGeom prst="rect">
            <a:avLst/>
          </a:prstGeom>
          <a:solidFill>
            <a:srgbClr val="0B5394"/>
          </a:solidFill>
          <a:ln w="9524">
            <a:solidFill>
              <a:srgbClr val="595959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37" y="2865654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endParaRPr sz="900">
              <a:latin typeface="Arial"/>
              <a:cs typeface="Arial"/>
            </a:endParaRPr>
          </a:p>
          <a:p>
            <a:pPr marL="280035" marR="85090" indent="-187960">
              <a:lnSpc>
                <a:spcPts val="1050"/>
              </a:lnSpc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Judgeme 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9937" y="2279183"/>
            <a:ext cx="7299959" cy="1597660"/>
            <a:chOff x="949937" y="2279183"/>
            <a:chExt cx="7299959" cy="1597660"/>
          </a:xfrm>
        </p:grpSpPr>
        <p:sp>
          <p:nvSpPr>
            <p:cNvPr id="9" name="object 9"/>
            <p:cNvSpPr/>
            <p:nvPr/>
          </p:nvSpPr>
          <p:spPr>
            <a:xfrm>
              <a:off x="949937" y="229967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6287" y="228394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6287" y="228394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9937" y="306185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6287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6287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9937" y="3856103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6287" y="38403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6287" y="38403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85021" y="306185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01371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01371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2740" y="21540"/>
            <a:ext cx="223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40" dirty="0">
                <a:solidFill>
                  <a:srgbClr val="595959"/>
                </a:solidFill>
                <a:latin typeface="Calibri"/>
                <a:cs typeface="Calibri"/>
              </a:rPr>
              <a:t>11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644005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Software</a:t>
            </a:r>
            <a:r>
              <a:rPr spc="-180" dirty="0"/>
              <a:t> </a:t>
            </a:r>
            <a:r>
              <a:rPr spc="-10" dirty="0"/>
              <a:t>Architecture</a:t>
            </a:r>
            <a:r>
              <a:rPr spc="-30" dirty="0"/>
              <a:t> </a:t>
            </a:r>
            <a:r>
              <a:rPr dirty="0"/>
              <a:t>(SaaS</a:t>
            </a:r>
            <a:r>
              <a:rPr spc="-175" dirty="0"/>
              <a:t> </a:t>
            </a:r>
            <a:r>
              <a:rPr spc="-10" dirty="0"/>
              <a:t>Alternative</a:t>
            </a:r>
            <a:r>
              <a:rPr spc="-25" dirty="0"/>
              <a:t> </a:t>
            </a:r>
            <a:r>
              <a:rPr spc="-5" dirty="0"/>
              <a:t>2)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solidFill>
                  <a:srgbClr val="595959"/>
                </a:solidFill>
              </a:rPr>
              <a:t>Microsoft</a:t>
            </a:r>
            <a:r>
              <a:rPr sz="1800" spc="-55" dirty="0">
                <a:solidFill>
                  <a:srgbClr val="595959"/>
                </a:solidFill>
              </a:rPr>
              <a:t> </a:t>
            </a:r>
            <a:r>
              <a:rPr sz="1800" spc="-5" dirty="0">
                <a:solidFill>
                  <a:srgbClr val="595959"/>
                </a:solidFill>
              </a:rPr>
              <a:t>Personalize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588" y="2211718"/>
            <a:ext cx="7056630" cy="18688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4137" y="2103479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18110" marR="111125" indent="8890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Content  Sources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41" y="3659894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3035" marR="146050" indent="53975">
              <a:lnSpc>
                <a:spcPts val="1050"/>
              </a:lnSpc>
              <a:spcBef>
                <a:spcPts val="5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6665" y="2777734"/>
            <a:ext cx="655955" cy="492759"/>
          </a:xfrm>
          <a:prstGeom prst="rect">
            <a:avLst/>
          </a:prstGeom>
          <a:solidFill>
            <a:srgbClr val="0B5394"/>
          </a:solidFill>
          <a:ln w="9524">
            <a:solidFill>
              <a:srgbClr val="595959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37" y="2865654"/>
            <a:ext cx="655955" cy="392430"/>
          </a:xfrm>
          <a:prstGeom prst="rect">
            <a:avLst/>
          </a:prstGeom>
          <a:solidFill>
            <a:srgbClr val="37761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endParaRPr sz="900">
              <a:latin typeface="Arial"/>
              <a:cs typeface="Arial"/>
            </a:endParaRPr>
          </a:p>
          <a:p>
            <a:pPr marL="280035" marR="85090" indent="-187960">
              <a:lnSpc>
                <a:spcPts val="1050"/>
              </a:lnSpc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Judgeme 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9937" y="2279183"/>
            <a:ext cx="364490" cy="41275"/>
            <a:chOff x="949937" y="2279183"/>
            <a:chExt cx="364490" cy="41275"/>
          </a:xfrm>
        </p:grpSpPr>
        <p:sp>
          <p:nvSpPr>
            <p:cNvPr id="9" name="object 9"/>
            <p:cNvSpPr/>
            <p:nvPr/>
          </p:nvSpPr>
          <p:spPr>
            <a:xfrm>
              <a:off x="949937" y="229967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6287" y="228394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6287" y="228394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937" y="3041358"/>
            <a:ext cx="364490" cy="41275"/>
            <a:chOff x="949937" y="3041358"/>
            <a:chExt cx="364490" cy="41275"/>
          </a:xfrm>
        </p:grpSpPr>
        <p:sp>
          <p:nvSpPr>
            <p:cNvPr id="13" name="object 13"/>
            <p:cNvSpPr/>
            <p:nvPr/>
          </p:nvSpPr>
          <p:spPr>
            <a:xfrm>
              <a:off x="949937" y="306185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6287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6287" y="30461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49937" y="3835608"/>
            <a:ext cx="364490" cy="41275"/>
            <a:chOff x="949937" y="3835608"/>
            <a:chExt cx="364490" cy="41275"/>
          </a:xfrm>
        </p:grpSpPr>
        <p:sp>
          <p:nvSpPr>
            <p:cNvPr id="17" name="object 17"/>
            <p:cNvSpPr/>
            <p:nvPr/>
          </p:nvSpPr>
          <p:spPr>
            <a:xfrm>
              <a:off x="949937" y="3856104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5">
                  <a:moveTo>
                    <a:pt x="0" y="0"/>
                  </a:moveTo>
                  <a:lnTo>
                    <a:pt x="316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6287" y="38403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6287" y="38403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1003" y="21540"/>
            <a:ext cx="255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595959"/>
                </a:solidFill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42022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73499" y="1967932"/>
            <a:ext cx="356997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Aspects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AI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Solutions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8685" y="701556"/>
            <a:ext cx="1966595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9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003" y="21540"/>
            <a:ext cx="255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595959"/>
                </a:solidFill>
                <a:latin typeface="Calibri"/>
                <a:cs typeface="Calibri"/>
              </a:rPr>
              <a:t>13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01686"/>
            <a:ext cx="9144000" cy="3842385"/>
          </a:xfrm>
          <a:custGeom>
            <a:avLst/>
            <a:gdLst/>
            <a:ahLst/>
            <a:cxnLst/>
            <a:rect l="l" t="t" r="r" b="b"/>
            <a:pathLst>
              <a:path w="9144000" h="3842385">
                <a:moveTo>
                  <a:pt x="4762" y="0"/>
                </a:moveTo>
                <a:lnTo>
                  <a:pt x="0" y="0"/>
                </a:lnTo>
                <a:lnTo>
                  <a:pt x="0" y="3841813"/>
                </a:lnTo>
                <a:lnTo>
                  <a:pt x="4762" y="3841813"/>
                </a:lnTo>
                <a:lnTo>
                  <a:pt x="4762" y="0"/>
                </a:lnTo>
                <a:close/>
              </a:path>
              <a:path w="9144000" h="3842385">
                <a:moveTo>
                  <a:pt x="9144000" y="0"/>
                </a:moveTo>
                <a:lnTo>
                  <a:pt x="9139237" y="0"/>
                </a:lnTo>
                <a:lnTo>
                  <a:pt x="9139237" y="3841813"/>
                </a:lnTo>
                <a:lnTo>
                  <a:pt x="9144000" y="3841813"/>
                </a:lnTo>
                <a:lnTo>
                  <a:pt x="914400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80982"/>
              </p:ext>
            </p:extLst>
          </p:nvPr>
        </p:nvGraphicFramePr>
        <p:xfrm>
          <a:off x="4446" y="1200150"/>
          <a:ext cx="9139554" cy="3836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Solution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URL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Find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datasets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simple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keyword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toolbox.google.com/datasetsearch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Wikipedia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Reference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List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datasets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machine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List_of_datasets_for_machine_learning_research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Amazon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Mechanical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Turk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Marketplace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automate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simple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processes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mturk.com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CrowdAI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Automate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discovery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objects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scale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crowdai.com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Figure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Human-in-the-Loop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machine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learning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platform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figure-eight.com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Lionbridge.ai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entry,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collection,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processing,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labeling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validation.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lionbridge.ai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Computyne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End-to-end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entry,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processing,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scraping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computyne.com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Diffbot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Automatically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extract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pages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structured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diffbot.com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Import.io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Extract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almost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website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import.io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Playment.io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data,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image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annotation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enterprise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playment.io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BlueKai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World's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largest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3rd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party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marketplace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oracle.com/corporate/acquisitions/bluekai/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Qlik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Helps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find,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connect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manage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external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sources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70"/>
                        </a:lnSpc>
                        <a:spcBef>
                          <a:spcPts val="459"/>
                        </a:spcBef>
                        <a:tabLst>
                          <a:tab pos="1793239" algn="l"/>
                        </a:tabLst>
                      </a:pPr>
                      <a:r>
                        <a:rPr sz="1650" spc="-7" baseline="10101" dirty="0">
                          <a:latin typeface="Arial"/>
                          <a:cs typeface="Arial"/>
                        </a:rPr>
                        <a:t>qlik.com	</a:t>
                      </a:r>
                      <a:r>
                        <a:rPr sz="60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©</a:t>
                      </a:r>
                      <a:r>
                        <a:rPr sz="600" i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2020</a:t>
                      </a:r>
                      <a:r>
                        <a:rPr sz="600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Adnan</a:t>
                      </a:r>
                      <a:r>
                        <a:rPr sz="600" i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Boz.</a:t>
                      </a:r>
                      <a:r>
                        <a:rPr sz="600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All</a:t>
                      </a:r>
                      <a:r>
                        <a:rPr sz="600" i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rights</a:t>
                      </a:r>
                      <a:r>
                        <a:rPr sz="600" i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reserved.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6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Externa</a:t>
            </a:r>
            <a:r>
              <a:rPr dirty="0"/>
              <a:t>l</a:t>
            </a:r>
            <a:r>
              <a:rPr spc="-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-160" dirty="0"/>
              <a:t> </a:t>
            </a:r>
            <a:r>
              <a:rPr spc="-5" dirty="0"/>
              <a:t>Acquisition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8388"/>
            <a:ext cx="5497830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Build</a:t>
            </a:r>
            <a:r>
              <a:rPr sz="1400" b="1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33333"/>
                </a:solidFill>
                <a:latin typeface="Arial"/>
                <a:cs typeface="Arial"/>
              </a:rPr>
              <a:t>ML</a:t>
            </a:r>
            <a:r>
              <a:rPr sz="1400" b="1" spc="-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33333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469900" marR="2088514">
              <a:lnSpc>
                <a:spcPts val="1430"/>
              </a:lnSpc>
              <a:spcBef>
                <a:spcPts val="45"/>
              </a:spcBef>
            </a:pPr>
            <a:r>
              <a:rPr sz="1200" spc="-5" dirty="0">
                <a:solidFill>
                  <a:srgbClr val="333333"/>
                </a:solidFill>
                <a:latin typeface="Consolas"/>
                <a:cs typeface="Consolas"/>
              </a:rPr>
              <a:t>from </a:t>
            </a:r>
            <a:r>
              <a:rPr sz="1200" spc="-5" dirty="0">
                <a:latin typeface="Consolas"/>
                <a:cs typeface="Consolas"/>
              </a:rPr>
              <a:t>keras.models </a:t>
            </a:r>
            <a:r>
              <a:rPr sz="1200" spc="-5" dirty="0">
                <a:solidFill>
                  <a:srgbClr val="333333"/>
                </a:solidFill>
                <a:latin typeface="Consolas"/>
                <a:cs typeface="Consolas"/>
              </a:rPr>
              <a:t>import </a:t>
            </a:r>
            <a:r>
              <a:rPr sz="1200" spc="-5" dirty="0">
                <a:latin typeface="Consolas"/>
                <a:cs typeface="Consolas"/>
              </a:rPr>
              <a:t>Sequential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from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keras.layers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import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Dense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nsolas"/>
              <a:cs typeface="Consolas"/>
            </a:endParaRPr>
          </a:p>
          <a:p>
            <a:pPr marL="469900">
              <a:lnSpc>
                <a:spcPts val="1430"/>
              </a:lnSpc>
            </a:pPr>
            <a:r>
              <a:rPr sz="1200" spc="-5" dirty="0">
                <a:latin typeface="Consolas"/>
                <a:cs typeface="Consolas"/>
              </a:rPr>
              <a:t>model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Sequential()</a:t>
            </a:r>
            <a:endParaRPr sz="1200">
              <a:latin typeface="Consolas"/>
              <a:cs typeface="Consolas"/>
            </a:endParaRPr>
          </a:p>
          <a:p>
            <a:pPr marL="469900" marR="5080">
              <a:lnSpc>
                <a:spcPts val="1430"/>
              </a:lnSpc>
              <a:spcBef>
                <a:spcPts val="50"/>
              </a:spcBef>
            </a:pPr>
            <a:r>
              <a:rPr sz="1200" spc="-5" dirty="0">
                <a:latin typeface="Consolas"/>
                <a:cs typeface="Consolas"/>
              </a:rPr>
              <a:t>model.add(Dense(units=64, activation='relu', input_dim=100))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model.add(Dense(units=10, activation='softmax')) </a:t>
            </a:r>
            <a:r>
              <a:rPr sz="120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model.compile(loss='categorical_crossentropy',</a:t>
            </a:r>
            <a:endParaRPr sz="1200">
              <a:latin typeface="Consolas"/>
              <a:cs typeface="Consolas"/>
            </a:endParaRPr>
          </a:p>
          <a:p>
            <a:pPr marL="1640839">
              <a:lnSpc>
                <a:spcPts val="1360"/>
              </a:lnSpc>
            </a:pPr>
            <a:r>
              <a:rPr sz="1200" spc="-5" dirty="0">
                <a:latin typeface="Consolas"/>
                <a:cs typeface="Consolas"/>
              </a:rPr>
              <a:t>optimizer='sgd',</a:t>
            </a:r>
            <a:endParaRPr sz="1200">
              <a:latin typeface="Consolas"/>
              <a:cs typeface="Consolas"/>
            </a:endParaRPr>
          </a:p>
          <a:p>
            <a:pPr marL="1640839">
              <a:lnSpc>
                <a:spcPts val="1435"/>
              </a:lnSpc>
            </a:pPr>
            <a:r>
              <a:rPr sz="1200" spc="-5" dirty="0">
                <a:latin typeface="Consolas"/>
                <a:cs typeface="Consolas"/>
              </a:rPr>
              <a:t>metrics=['accuracy'])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</a:pPr>
            <a:r>
              <a:rPr sz="1400" b="1" spc="-20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430"/>
              </a:lnSpc>
            </a:pPr>
            <a:r>
              <a:rPr sz="1200" spc="-5" dirty="0">
                <a:latin typeface="Consolas"/>
                <a:cs typeface="Consolas"/>
              </a:rPr>
              <a:t>model.fit(x_train,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y_train,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epochs=5,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batch_size=32)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</a:pPr>
            <a:r>
              <a:rPr sz="1400" b="1" dirty="0">
                <a:latin typeface="Arial"/>
                <a:cs typeface="Arial"/>
              </a:rPr>
              <a:t>Make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430"/>
              </a:lnSpc>
            </a:pPr>
            <a:r>
              <a:rPr sz="1200" spc="-5" dirty="0">
                <a:latin typeface="Consolas"/>
                <a:cs typeface="Consolas"/>
              </a:rPr>
              <a:t>classes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model.predict(x_test,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batch_size=128)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93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</a:t>
            </a:r>
            <a:r>
              <a:rPr spc="-40" dirty="0"/>
              <a:t> </a:t>
            </a:r>
            <a:r>
              <a:rPr spc="-5" dirty="0"/>
              <a:t>Use</a:t>
            </a:r>
            <a:r>
              <a:rPr spc="-35" dirty="0"/>
              <a:t> </a:t>
            </a:r>
            <a:r>
              <a:rPr dirty="0"/>
              <a:t>ML</a:t>
            </a:r>
            <a:r>
              <a:rPr spc="-135" dirty="0"/>
              <a:t> </a:t>
            </a:r>
            <a:r>
              <a:rPr spc="-5" dirty="0"/>
              <a:t>Frameworks?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2557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</a:t>
            </a:r>
            <a:r>
              <a:rPr spc="-195" dirty="0"/>
              <a:t> </a:t>
            </a:r>
            <a:r>
              <a:rPr spc="-5" dirty="0"/>
              <a:t>Frameworks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-4637" y="909637"/>
          <a:ext cx="9145902" cy="3973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1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Name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Link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Company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Contributor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Source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AP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 Languages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 SINGA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https://singa.incubator.apache.org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Incubator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https://github.com/apache/incubator-singa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C++,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Caffe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  <a:hlinkClick r:id="rId2"/>
                        </a:rPr>
                        <a:t>http://caffe.berkeleyvision.org/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Berkele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V&amp;LCenter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263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https://github.com/BVLC/caffe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BS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MATLAB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Caffe2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https://caffe2.ai/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Facebook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197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https://github.com/caffe2/caffe2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MATLAB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CNTK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  <a:hlinkClick r:id="rId3"/>
                        </a:rPr>
                        <a:t>https://www.microsoft.com/en-us/cognitive-toolkit/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Microsoft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197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https://github.com/Microsoft/CNTK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MIT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C#,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C++,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BrainScript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Deeplearning4j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https://deeplearning4j.org/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https://github.com/deeplearning4j/deeplearning4j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Java,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Scala,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Clojure,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</a:t>
                      </a:r>
                      <a:r>
                        <a:rPr sz="700" spc="-1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(Keras),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Kotlin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Dlib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  <a:hlinkClick r:id="rId4"/>
                        </a:rPr>
                        <a:t>http://dlib.net/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https://github.com/davisking/dlib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Boost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Gluon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https://mxnet.apache.org/gluon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https://github.com/gluon-api/gluon-api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Keras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https://keras.io/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802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https://github.com/keras-team/keras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MIT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MatConvNet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  <a:hlinkClick r:id="rId5"/>
                        </a:rPr>
                        <a:t>http://www.vlfeat.org/matconvnet/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https://github.com/vlfeat/matconvnet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BS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TLAB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C++,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MXNet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https://mxnet.apache.org/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ML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723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https://github.com/apache/incubator-mxnet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Julia,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Matlab,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Js,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Go,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Scala,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Perl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OpenNN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  <a:hlinkClick r:id="rId6"/>
                        </a:rPr>
                        <a:t>http://www.opennn.net/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Artelnics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https://github.com/Artelnics/OpenNN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GN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LGPL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PaddlePaddle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  <a:hlinkClick r:id="rId7"/>
                        </a:rPr>
                        <a:t>http://paddlepaddle.org/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Baid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PaddlePaddle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242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https://github.com/PaddlePaddle/Paddle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C/C++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1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PyTorch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  <a:hlinkClick r:id="rId8"/>
                        </a:rPr>
                        <a:t>http://pytorch.org/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1133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https://github.com/pytorch/pytorch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BS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Scikit-learn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  <a:hlinkClick r:id="rId9"/>
                        </a:rPr>
                        <a:t>http://scikit-learn.org/stable/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1386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https://github.com/scikit-learn/scikit-learn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BSD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Sockeye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  <a:hlinkClick r:id="rId10"/>
                        </a:rPr>
                        <a:t>http://sockeye.readthedocs.io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https://github.com/awslabs/sockeye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Spar</a:t>
                      </a:r>
                      <a:r>
                        <a:rPr sz="700" b="1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700" b="1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MLib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https://spark.apache.org/mllib/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1409-Spark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https://github.com/apache/spark/tree/master/mllib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Scala,</a:t>
                      </a:r>
                      <a:r>
                        <a:rPr sz="700" spc="-2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Java,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1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TensorFlow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solidFill>
                            <a:srgbClr val="CC0000"/>
                          </a:solidFill>
                          <a:latin typeface="Arial"/>
                          <a:cs typeface="Arial"/>
                          <a:hlinkClick r:id="rId11"/>
                        </a:rPr>
                        <a:t>https://www.tensorflow</a:t>
                      </a:r>
                      <a:r>
                        <a:rPr sz="700" spc="-1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.org/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Googl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brain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2143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https://github.com/tensorflow/tensorflow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Apach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2.0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C++,</a:t>
                      </a:r>
                      <a:r>
                        <a:rPr sz="700" spc="-3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Java,</a:t>
                      </a:r>
                      <a:r>
                        <a:rPr sz="700" spc="-2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Python,</a:t>
                      </a:r>
                      <a:r>
                        <a:rPr sz="700" spc="-2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Go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trike="sngStrike" spc="-5" dirty="0">
                          <a:latin typeface="Arial"/>
                          <a:cs typeface="Arial"/>
                        </a:rPr>
                        <a:t>Theano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trike="sngStrike" spc="-5" dirty="0">
                          <a:latin typeface="Arial"/>
                          <a:cs typeface="Arial"/>
                          <a:hlinkClick r:id="rId12"/>
                        </a:rPr>
                        <a:t>http://deeplearning.net/software/theano</a:t>
                      </a:r>
                      <a:r>
                        <a:rPr sz="700" strike="noStrike" spc="-5" dirty="0">
                          <a:latin typeface="Arial"/>
                          <a:cs typeface="Arial"/>
                          <a:hlinkClick r:id="rId12"/>
                        </a:rPr>
                        <a:t>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trike="sngStrike" spc="-5" dirty="0">
                          <a:latin typeface="Arial"/>
                          <a:cs typeface="Arial"/>
                        </a:rPr>
                        <a:t>326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trike="sngStrike" spc="-5" dirty="0">
                          <a:latin typeface="Arial"/>
                          <a:cs typeface="Arial"/>
                        </a:rPr>
                        <a:t>https://github.com/Theano/Theano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trike="sngStrike" spc="-5" dirty="0">
                          <a:latin typeface="Arial"/>
                          <a:cs typeface="Arial"/>
                        </a:rPr>
                        <a:t>BS</a:t>
                      </a:r>
                      <a:r>
                        <a:rPr sz="700" strike="sngStrike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strike="sngStrike" spc="-5" dirty="0">
                          <a:latin typeface="Arial"/>
                          <a:cs typeface="Arial"/>
                        </a:rPr>
                        <a:t> 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trike="sngStrike" spc="-5" dirty="0">
                          <a:latin typeface="Arial"/>
                          <a:cs typeface="Arial"/>
                        </a:rPr>
                        <a:t>Pytho</a:t>
                      </a:r>
                      <a:r>
                        <a:rPr sz="700" strike="sngStrike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700" strike="sngStrike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trike="sngStrike" dirty="0">
                          <a:latin typeface="Arial"/>
                          <a:cs typeface="Arial"/>
                        </a:rPr>
                        <a:t>(Keras)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spc="-15" dirty="0">
                          <a:latin typeface="Arial"/>
                          <a:cs typeface="Arial"/>
                        </a:rPr>
                        <a:t>Torch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  <a:hlinkClick r:id="rId13"/>
                        </a:rPr>
                        <a:t>http://www.torch.ch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Facebook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https://github.com/torch/torch7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BS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license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Lua,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LuaJIT,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C,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utility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library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C++/OpenCL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4909" y="21540"/>
            <a:ext cx="260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90" dirty="0">
                <a:solidFill>
                  <a:srgbClr val="595959"/>
                </a:solidFill>
                <a:latin typeface="Calibri"/>
                <a:cs typeface="Calibri"/>
              </a:rPr>
              <a:t>16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92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Capability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5" dirty="0"/>
              <a:t> </a:t>
            </a:r>
            <a:r>
              <a:rPr spc="-5" dirty="0"/>
              <a:t>In</a:t>
            </a:r>
            <a:r>
              <a:rPr spc="-35" dirty="0"/>
              <a:t> </a:t>
            </a:r>
            <a:r>
              <a:rPr spc="-5" dirty="0"/>
              <a:t>Business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92963" y="1578507"/>
            <a:ext cx="3358515" cy="3358515"/>
            <a:chOff x="2892963" y="1578507"/>
            <a:chExt cx="3358515" cy="3358515"/>
          </a:xfrm>
        </p:grpSpPr>
        <p:sp>
          <p:nvSpPr>
            <p:cNvPr id="4" name="object 4"/>
            <p:cNvSpPr/>
            <p:nvPr/>
          </p:nvSpPr>
          <p:spPr>
            <a:xfrm>
              <a:off x="2902488" y="1588032"/>
              <a:ext cx="3339465" cy="3339465"/>
            </a:xfrm>
            <a:custGeom>
              <a:avLst/>
              <a:gdLst/>
              <a:ahLst/>
              <a:cxnLst/>
              <a:rect l="l" t="t" r="r" b="b"/>
              <a:pathLst>
                <a:path w="3339465" h="3339465">
                  <a:moveTo>
                    <a:pt x="1669499" y="3338999"/>
                  </a:moveTo>
                  <a:lnTo>
                    <a:pt x="1621135" y="3338312"/>
                  </a:lnTo>
                  <a:lnTo>
                    <a:pt x="1573112" y="3336263"/>
                  </a:lnTo>
                  <a:lnTo>
                    <a:pt x="1525448" y="3332871"/>
                  </a:lnTo>
                  <a:lnTo>
                    <a:pt x="1478163" y="3328155"/>
                  </a:lnTo>
                  <a:lnTo>
                    <a:pt x="1431274" y="3322132"/>
                  </a:lnTo>
                  <a:lnTo>
                    <a:pt x="1384800" y="3314821"/>
                  </a:lnTo>
                  <a:lnTo>
                    <a:pt x="1338760" y="3306242"/>
                  </a:lnTo>
                  <a:lnTo>
                    <a:pt x="1293173" y="3296412"/>
                  </a:lnTo>
                  <a:lnTo>
                    <a:pt x="1248056" y="3285350"/>
                  </a:lnTo>
                  <a:lnTo>
                    <a:pt x="1203429" y="3273075"/>
                  </a:lnTo>
                  <a:lnTo>
                    <a:pt x="1159310" y="3259605"/>
                  </a:lnTo>
                  <a:lnTo>
                    <a:pt x="1115717" y="3244959"/>
                  </a:lnTo>
                  <a:lnTo>
                    <a:pt x="1072669" y="3229156"/>
                  </a:lnTo>
                  <a:lnTo>
                    <a:pt x="1030185" y="3212213"/>
                  </a:lnTo>
                  <a:lnTo>
                    <a:pt x="988284" y="3194150"/>
                  </a:lnTo>
                  <a:lnTo>
                    <a:pt x="946983" y="3174985"/>
                  </a:lnTo>
                  <a:lnTo>
                    <a:pt x="906301" y="3154737"/>
                  </a:lnTo>
                  <a:lnTo>
                    <a:pt x="866258" y="3133423"/>
                  </a:lnTo>
                  <a:lnTo>
                    <a:pt x="826871" y="3111064"/>
                  </a:lnTo>
                  <a:lnTo>
                    <a:pt x="788159" y="3087676"/>
                  </a:lnTo>
                  <a:lnTo>
                    <a:pt x="750140" y="3063280"/>
                  </a:lnTo>
                  <a:lnTo>
                    <a:pt x="712834" y="3037893"/>
                  </a:lnTo>
                  <a:lnTo>
                    <a:pt x="676259" y="3011534"/>
                  </a:lnTo>
                  <a:lnTo>
                    <a:pt x="640433" y="2984222"/>
                  </a:lnTo>
                  <a:lnTo>
                    <a:pt x="605374" y="2955974"/>
                  </a:lnTo>
                  <a:lnTo>
                    <a:pt x="571102" y="2926811"/>
                  </a:lnTo>
                  <a:lnTo>
                    <a:pt x="537635" y="2896749"/>
                  </a:lnTo>
                  <a:lnTo>
                    <a:pt x="504992" y="2865808"/>
                  </a:lnTo>
                  <a:lnTo>
                    <a:pt x="473191" y="2834007"/>
                  </a:lnTo>
                  <a:lnTo>
                    <a:pt x="442250" y="2801364"/>
                  </a:lnTo>
                  <a:lnTo>
                    <a:pt x="412188" y="2767897"/>
                  </a:lnTo>
                  <a:lnTo>
                    <a:pt x="383025" y="2733625"/>
                  </a:lnTo>
                  <a:lnTo>
                    <a:pt x="354777" y="2698566"/>
                  </a:lnTo>
                  <a:lnTo>
                    <a:pt x="327465" y="2662740"/>
                  </a:lnTo>
                  <a:lnTo>
                    <a:pt x="301106" y="2626165"/>
                  </a:lnTo>
                  <a:lnTo>
                    <a:pt x="275719" y="2588858"/>
                  </a:lnTo>
                  <a:lnTo>
                    <a:pt x="251322" y="2550840"/>
                  </a:lnTo>
                  <a:lnTo>
                    <a:pt x="227935" y="2512128"/>
                  </a:lnTo>
                  <a:lnTo>
                    <a:pt x="205576" y="2472741"/>
                  </a:lnTo>
                  <a:lnTo>
                    <a:pt x="184262" y="2432697"/>
                  </a:lnTo>
                  <a:lnTo>
                    <a:pt x="164014" y="2392016"/>
                  </a:lnTo>
                  <a:lnTo>
                    <a:pt x="144849" y="2350715"/>
                  </a:lnTo>
                  <a:lnTo>
                    <a:pt x="126786" y="2308813"/>
                  </a:lnTo>
                  <a:lnTo>
                    <a:pt x="109843" y="2266330"/>
                  </a:lnTo>
                  <a:lnTo>
                    <a:pt x="94039" y="2223282"/>
                  </a:lnTo>
                  <a:lnTo>
                    <a:pt x="79393" y="2179689"/>
                  </a:lnTo>
                  <a:lnTo>
                    <a:pt x="65924" y="2135570"/>
                  </a:lnTo>
                  <a:lnTo>
                    <a:pt x="53649" y="2090943"/>
                  </a:lnTo>
                  <a:lnTo>
                    <a:pt x="42587" y="2045826"/>
                  </a:lnTo>
                  <a:lnTo>
                    <a:pt x="32757" y="2000238"/>
                  </a:lnTo>
                  <a:lnTo>
                    <a:pt x="24178" y="1954198"/>
                  </a:lnTo>
                  <a:lnTo>
                    <a:pt x="16867" y="1907725"/>
                  </a:lnTo>
                  <a:lnTo>
                    <a:pt x="10844" y="1860836"/>
                  </a:lnTo>
                  <a:lnTo>
                    <a:pt x="6128" y="1813550"/>
                  </a:lnTo>
                  <a:lnTo>
                    <a:pt x="2735" y="1765887"/>
                  </a:lnTo>
                  <a:lnTo>
                    <a:pt x="687" y="1717863"/>
                  </a:lnTo>
                  <a:lnTo>
                    <a:pt x="0" y="1669499"/>
                  </a:lnTo>
                  <a:lnTo>
                    <a:pt x="778" y="1618495"/>
                  </a:lnTo>
                  <a:lnTo>
                    <a:pt x="3104" y="1567684"/>
                  </a:lnTo>
                  <a:lnTo>
                    <a:pt x="6965" y="1517098"/>
                  </a:lnTo>
                  <a:lnTo>
                    <a:pt x="12348" y="1466768"/>
                  </a:lnTo>
                  <a:lnTo>
                    <a:pt x="19239" y="1416726"/>
                  </a:lnTo>
                  <a:lnTo>
                    <a:pt x="27625" y="1367006"/>
                  </a:lnTo>
                  <a:lnTo>
                    <a:pt x="37493" y="1317637"/>
                  </a:lnTo>
                  <a:lnTo>
                    <a:pt x="48830" y="1268652"/>
                  </a:lnTo>
                  <a:lnTo>
                    <a:pt x="61622" y="1220084"/>
                  </a:lnTo>
                  <a:lnTo>
                    <a:pt x="75857" y="1171964"/>
                  </a:lnTo>
                  <a:lnTo>
                    <a:pt x="91521" y="1124323"/>
                  </a:lnTo>
                  <a:lnTo>
                    <a:pt x="108600" y="1077195"/>
                  </a:lnTo>
                  <a:lnTo>
                    <a:pt x="127083" y="1030609"/>
                  </a:lnTo>
                  <a:lnTo>
                    <a:pt x="146954" y="984600"/>
                  </a:lnTo>
                  <a:lnTo>
                    <a:pt x="168202" y="939198"/>
                  </a:lnTo>
                  <a:lnTo>
                    <a:pt x="190813" y="894435"/>
                  </a:lnTo>
                  <a:lnTo>
                    <a:pt x="214774" y="850343"/>
                  </a:lnTo>
                  <a:lnTo>
                    <a:pt x="240072" y="806955"/>
                  </a:lnTo>
                  <a:lnTo>
                    <a:pt x="266692" y="764301"/>
                  </a:lnTo>
                  <a:lnTo>
                    <a:pt x="294624" y="722415"/>
                  </a:lnTo>
                  <a:lnTo>
                    <a:pt x="323852" y="681327"/>
                  </a:lnTo>
                  <a:lnTo>
                    <a:pt x="354364" y="641069"/>
                  </a:lnTo>
                  <a:lnTo>
                    <a:pt x="386146" y="601675"/>
                  </a:lnTo>
                  <a:lnTo>
                    <a:pt x="419186" y="563174"/>
                  </a:lnTo>
                  <a:lnTo>
                    <a:pt x="453470" y="525600"/>
                  </a:lnTo>
                  <a:lnTo>
                    <a:pt x="488985" y="488985"/>
                  </a:lnTo>
                  <a:lnTo>
                    <a:pt x="525600" y="453470"/>
                  </a:lnTo>
                  <a:lnTo>
                    <a:pt x="563174" y="419186"/>
                  </a:lnTo>
                  <a:lnTo>
                    <a:pt x="601675" y="386146"/>
                  </a:lnTo>
                  <a:lnTo>
                    <a:pt x="641069" y="354364"/>
                  </a:lnTo>
                  <a:lnTo>
                    <a:pt x="681327" y="323852"/>
                  </a:lnTo>
                  <a:lnTo>
                    <a:pt x="722414" y="294624"/>
                  </a:lnTo>
                  <a:lnTo>
                    <a:pt x="764301" y="266693"/>
                  </a:lnTo>
                  <a:lnTo>
                    <a:pt x="806955" y="240072"/>
                  </a:lnTo>
                  <a:lnTo>
                    <a:pt x="850343" y="214774"/>
                  </a:lnTo>
                  <a:lnTo>
                    <a:pt x="894435" y="190813"/>
                  </a:lnTo>
                  <a:lnTo>
                    <a:pt x="939198" y="168202"/>
                  </a:lnTo>
                  <a:lnTo>
                    <a:pt x="984600" y="146954"/>
                  </a:lnTo>
                  <a:lnTo>
                    <a:pt x="1030609" y="127083"/>
                  </a:lnTo>
                  <a:lnTo>
                    <a:pt x="1077194" y="108600"/>
                  </a:lnTo>
                  <a:lnTo>
                    <a:pt x="1124323" y="91521"/>
                  </a:lnTo>
                  <a:lnTo>
                    <a:pt x="1171964" y="75857"/>
                  </a:lnTo>
                  <a:lnTo>
                    <a:pt x="1220084" y="61622"/>
                  </a:lnTo>
                  <a:lnTo>
                    <a:pt x="1268652" y="48830"/>
                  </a:lnTo>
                  <a:lnTo>
                    <a:pt x="1317637" y="37493"/>
                  </a:lnTo>
                  <a:lnTo>
                    <a:pt x="1367005" y="27625"/>
                  </a:lnTo>
                  <a:lnTo>
                    <a:pt x="1416726" y="19239"/>
                  </a:lnTo>
                  <a:lnTo>
                    <a:pt x="1466768" y="12348"/>
                  </a:lnTo>
                  <a:lnTo>
                    <a:pt x="1517098" y="6965"/>
                  </a:lnTo>
                  <a:lnTo>
                    <a:pt x="1567684" y="3104"/>
                  </a:lnTo>
                  <a:lnTo>
                    <a:pt x="1618495" y="778"/>
                  </a:lnTo>
                  <a:lnTo>
                    <a:pt x="1669499" y="0"/>
                  </a:lnTo>
                  <a:lnTo>
                    <a:pt x="1717863" y="687"/>
                  </a:lnTo>
                  <a:lnTo>
                    <a:pt x="1765886" y="2735"/>
                  </a:lnTo>
                  <a:lnTo>
                    <a:pt x="1813550" y="6128"/>
                  </a:lnTo>
                  <a:lnTo>
                    <a:pt x="1860836" y="10844"/>
                  </a:lnTo>
                  <a:lnTo>
                    <a:pt x="1907725" y="16867"/>
                  </a:lnTo>
                  <a:lnTo>
                    <a:pt x="1954198" y="24178"/>
                  </a:lnTo>
                  <a:lnTo>
                    <a:pt x="2000238" y="32757"/>
                  </a:lnTo>
                  <a:lnTo>
                    <a:pt x="2045826" y="42587"/>
                  </a:lnTo>
                  <a:lnTo>
                    <a:pt x="2090943" y="53649"/>
                  </a:lnTo>
                  <a:lnTo>
                    <a:pt x="2135570" y="65924"/>
                  </a:lnTo>
                  <a:lnTo>
                    <a:pt x="2179689" y="79393"/>
                  </a:lnTo>
                  <a:lnTo>
                    <a:pt x="2223282" y="94039"/>
                  </a:lnTo>
                  <a:lnTo>
                    <a:pt x="2266329" y="109843"/>
                  </a:lnTo>
                  <a:lnTo>
                    <a:pt x="2308813" y="126786"/>
                  </a:lnTo>
                  <a:lnTo>
                    <a:pt x="2350715" y="144849"/>
                  </a:lnTo>
                  <a:lnTo>
                    <a:pt x="2392016" y="164014"/>
                  </a:lnTo>
                  <a:lnTo>
                    <a:pt x="2432697" y="184262"/>
                  </a:lnTo>
                  <a:lnTo>
                    <a:pt x="2472741" y="205576"/>
                  </a:lnTo>
                  <a:lnTo>
                    <a:pt x="2512128" y="227935"/>
                  </a:lnTo>
                  <a:lnTo>
                    <a:pt x="2550840" y="251322"/>
                  </a:lnTo>
                  <a:lnTo>
                    <a:pt x="2588858" y="275719"/>
                  </a:lnTo>
                  <a:lnTo>
                    <a:pt x="2626165" y="301106"/>
                  </a:lnTo>
                  <a:lnTo>
                    <a:pt x="2662740" y="327465"/>
                  </a:lnTo>
                  <a:lnTo>
                    <a:pt x="2698566" y="354777"/>
                  </a:lnTo>
                  <a:lnTo>
                    <a:pt x="2733625" y="383025"/>
                  </a:lnTo>
                  <a:lnTo>
                    <a:pt x="2767897" y="412188"/>
                  </a:lnTo>
                  <a:lnTo>
                    <a:pt x="2801364" y="442250"/>
                  </a:lnTo>
                  <a:lnTo>
                    <a:pt x="2834007" y="473190"/>
                  </a:lnTo>
                  <a:lnTo>
                    <a:pt x="2865808" y="504992"/>
                  </a:lnTo>
                  <a:lnTo>
                    <a:pt x="2896749" y="537635"/>
                  </a:lnTo>
                  <a:lnTo>
                    <a:pt x="2926810" y="571102"/>
                  </a:lnTo>
                  <a:lnTo>
                    <a:pt x="2955974" y="605374"/>
                  </a:lnTo>
                  <a:lnTo>
                    <a:pt x="2984221" y="640433"/>
                  </a:lnTo>
                  <a:lnTo>
                    <a:pt x="3011534" y="676259"/>
                  </a:lnTo>
                  <a:lnTo>
                    <a:pt x="3037893" y="712834"/>
                  </a:lnTo>
                  <a:lnTo>
                    <a:pt x="3063280" y="750140"/>
                  </a:lnTo>
                  <a:lnTo>
                    <a:pt x="3087676" y="788159"/>
                  </a:lnTo>
                  <a:lnTo>
                    <a:pt x="3111064" y="826871"/>
                  </a:lnTo>
                  <a:lnTo>
                    <a:pt x="3133423" y="866258"/>
                  </a:lnTo>
                  <a:lnTo>
                    <a:pt x="3154736" y="906301"/>
                  </a:lnTo>
                  <a:lnTo>
                    <a:pt x="3174985" y="946983"/>
                  </a:lnTo>
                  <a:lnTo>
                    <a:pt x="3194150" y="988284"/>
                  </a:lnTo>
                  <a:lnTo>
                    <a:pt x="3212213" y="1030185"/>
                  </a:lnTo>
                  <a:lnTo>
                    <a:pt x="3229156" y="1072669"/>
                  </a:lnTo>
                  <a:lnTo>
                    <a:pt x="3244959" y="1115717"/>
                  </a:lnTo>
                  <a:lnTo>
                    <a:pt x="3259605" y="1159310"/>
                  </a:lnTo>
                  <a:lnTo>
                    <a:pt x="3273075" y="1203429"/>
                  </a:lnTo>
                  <a:lnTo>
                    <a:pt x="3285350" y="1248056"/>
                  </a:lnTo>
                  <a:lnTo>
                    <a:pt x="3296412" y="1293173"/>
                  </a:lnTo>
                  <a:lnTo>
                    <a:pt x="3306242" y="1338761"/>
                  </a:lnTo>
                  <a:lnTo>
                    <a:pt x="3314821" y="1384800"/>
                  </a:lnTo>
                  <a:lnTo>
                    <a:pt x="3322132" y="1431274"/>
                  </a:lnTo>
                  <a:lnTo>
                    <a:pt x="3328154" y="1478163"/>
                  </a:lnTo>
                  <a:lnTo>
                    <a:pt x="3332871" y="1525449"/>
                  </a:lnTo>
                  <a:lnTo>
                    <a:pt x="3336263" y="1573112"/>
                  </a:lnTo>
                  <a:lnTo>
                    <a:pt x="3338312" y="1621135"/>
                  </a:lnTo>
                  <a:lnTo>
                    <a:pt x="3338999" y="1669499"/>
                  </a:lnTo>
                  <a:lnTo>
                    <a:pt x="3338312" y="1717863"/>
                  </a:lnTo>
                  <a:lnTo>
                    <a:pt x="3336263" y="1765887"/>
                  </a:lnTo>
                  <a:lnTo>
                    <a:pt x="3332871" y="1813550"/>
                  </a:lnTo>
                  <a:lnTo>
                    <a:pt x="3328154" y="1860836"/>
                  </a:lnTo>
                  <a:lnTo>
                    <a:pt x="3322132" y="1907725"/>
                  </a:lnTo>
                  <a:lnTo>
                    <a:pt x="3314821" y="1954198"/>
                  </a:lnTo>
                  <a:lnTo>
                    <a:pt x="3306242" y="2000238"/>
                  </a:lnTo>
                  <a:lnTo>
                    <a:pt x="3296412" y="2045826"/>
                  </a:lnTo>
                  <a:lnTo>
                    <a:pt x="3285350" y="2090943"/>
                  </a:lnTo>
                  <a:lnTo>
                    <a:pt x="3273075" y="2135570"/>
                  </a:lnTo>
                  <a:lnTo>
                    <a:pt x="3259605" y="2179689"/>
                  </a:lnTo>
                  <a:lnTo>
                    <a:pt x="3244959" y="2223282"/>
                  </a:lnTo>
                  <a:lnTo>
                    <a:pt x="3229156" y="2266330"/>
                  </a:lnTo>
                  <a:lnTo>
                    <a:pt x="3212213" y="2308813"/>
                  </a:lnTo>
                  <a:lnTo>
                    <a:pt x="3194150" y="2350715"/>
                  </a:lnTo>
                  <a:lnTo>
                    <a:pt x="3174985" y="2392016"/>
                  </a:lnTo>
                  <a:lnTo>
                    <a:pt x="3154736" y="2432697"/>
                  </a:lnTo>
                  <a:lnTo>
                    <a:pt x="3133423" y="2472741"/>
                  </a:lnTo>
                  <a:lnTo>
                    <a:pt x="3111064" y="2512128"/>
                  </a:lnTo>
                  <a:lnTo>
                    <a:pt x="3087676" y="2550840"/>
                  </a:lnTo>
                  <a:lnTo>
                    <a:pt x="3063280" y="2588858"/>
                  </a:lnTo>
                  <a:lnTo>
                    <a:pt x="3037893" y="2626165"/>
                  </a:lnTo>
                  <a:lnTo>
                    <a:pt x="3011534" y="2662740"/>
                  </a:lnTo>
                  <a:lnTo>
                    <a:pt x="2984221" y="2698566"/>
                  </a:lnTo>
                  <a:lnTo>
                    <a:pt x="2955974" y="2733625"/>
                  </a:lnTo>
                  <a:lnTo>
                    <a:pt x="2926810" y="2767897"/>
                  </a:lnTo>
                  <a:lnTo>
                    <a:pt x="2896749" y="2801364"/>
                  </a:lnTo>
                  <a:lnTo>
                    <a:pt x="2865808" y="2834007"/>
                  </a:lnTo>
                  <a:lnTo>
                    <a:pt x="2834007" y="2865808"/>
                  </a:lnTo>
                  <a:lnTo>
                    <a:pt x="2801364" y="2896749"/>
                  </a:lnTo>
                  <a:lnTo>
                    <a:pt x="2767897" y="2926811"/>
                  </a:lnTo>
                  <a:lnTo>
                    <a:pt x="2733625" y="2955974"/>
                  </a:lnTo>
                  <a:lnTo>
                    <a:pt x="2698566" y="2984222"/>
                  </a:lnTo>
                  <a:lnTo>
                    <a:pt x="2662740" y="3011534"/>
                  </a:lnTo>
                  <a:lnTo>
                    <a:pt x="2626165" y="3037893"/>
                  </a:lnTo>
                  <a:lnTo>
                    <a:pt x="2588858" y="3063280"/>
                  </a:lnTo>
                  <a:lnTo>
                    <a:pt x="2550840" y="3087676"/>
                  </a:lnTo>
                  <a:lnTo>
                    <a:pt x="2512128" y="3111064"/>
                  </a:lnTo>
                  <a:lnTo>
                    <a:pt x="2472741" y="3133423"/>
                  </a:lnTo>
                  <a:lnTo>
                    <a:pt x="2432697" y="3154737"/>
                  </a:lnTo>
                  <a:lnTo>
                    <a:pt x="2392016" y="3174985"/>
                  </a:lnTo>
                  <a:lnTo>
                    <a:pt x="2350715" y="3194150"/>
                  </a:lnTo>
                  <a:lnTo>
                    <a:pt x="2308813" y="3212213"/>
                  </a:lnTo>
                  <a:lnTo>
                    <a:pt x="2266329" y="3229156"/>
                  </a:lnTo>
                  <a:lnTo>
                    <a:pt x="2223282" y="3244959"/>
                  </a:lnTo>
                  <a:lnTo>
                    <a:pt x="2179689" y="3259605"/>
                  </a:lnTo>
                  <a:lnTo>
                    <a:pt x="2135570" y="3273075"/>
                  </a:lnTo>
                  <a:lnTo>
                    <a:pt x="2090943" y="3285350"/>
                  </a:lnTo>
                  <a:lnTo>
                    <a:pt x="2045826" y="3296412"/>
                  </a:lnTo>
                  <a:lnTo>
                    <a:pt x="2000238" y="3306242"/>
                  </a:lnTo>
                  <a:lnTo>
                    <a:pt x="1954198" y="3314821"/>
                  </a:lnTo>
                  <a:lnTo>
                    <a:pt x="1907725" y="3322132"/>
                  </a:lnTo>
                  <a:lnTo>
                    <a:pt x="1860836" y="3328155"/>
                  </a:lnTo>
                  <a:lnTo>
                    <a:pt x="1813550" y="3332871"/>
                  </a:lnTo>
                  <a:lnTo>
                    <a:pt x="1765886" y="3336263"/>
                  </a:lnTo>
                  <a:lnTo>
                    <a:pt x="1717863" y="3338312"/>
                  </a:lnTo>
                  <a:lnTo>
                    <a:pt x="1669499" y="3338999"/>
                  </a:lnTo>
                  <a:close/>
                </a:path>
              </a:pathLst>
            </a:custGeom>
            <a:ln w="19049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3707" y="1809445"/>
              <a:ext cx="2700020" cy="2896870"/>
            </a:xfrm>
            <a:custGeom>
              <a:avLst/>
              <a:gdLst/>
              <a:ahLst/>
              <a:cxnLst/>
              <a:rect l="l" t="t" r="r" b="b"/>
              <a:pathLst>
                <a:path w="2700020" h="2896870">
                  <a:moveTo>
                    <a:pt x="1461932" y="2896303"/>
                  </a:moveTo>
                  <a:lnTo>
                    <a:pt x="1415143" y="2895998"/>
                  </a:lnTo>
                  <a:lnTo>
                    <a:pt x="1368260" y="2894169"/>
                  </a:lnTo>
                  <a:lnTo>
                    <a:pt x="1321319" y="2890801"/>
                  </a:lnTo>
                  <a:lnTo>
                    <a:pt x="1274354" y="2885884"/>
                  </a:lnTo>
                  <a:lnTo>
                    <a:pt x="1227401" y="2879404"/>
                  </a:lnTo>
                  <a:lnTo>
                    <a:pt x="1180494" y="2871349"/>
                  </a:lnTo>
                  <a:lnTo>
                    <a:pt x="1133669" y="2861706"/>
                  </a:lnTo>
                  <a:lnTo>
                    <a:pt x="1086961" y="2850462"/>
                  </a:lnTo>
                  <a:lnTo>
                    <a:pt x="1040404" y="2837605"/>
                  </a:lnTo>
                  <a:lnTo>
                    <a:pt x="994034" y="2823122"/>
                  </a:lnTo>
                  <a:lnTo>
                    <a:pt x="947887" y="2807001"/>
                  </a:lnTo>
                  <a:lnTo>
                    <a:pt x="902302" y="2789351"/>
                  </a:lnTo>
                  <a:lnTo>
                    <a:pt x="857611" y="2770309"/>
                  </a:lnTo>
                  <a:lnTo>
                    <a:pt x="813832" y="2749908"/>
                  </a:lnTo>
                  <a:lnTo>
                    <a:pt x="770984" y="2728182"/>
                  </a:lnTo>
                  <a:lnTo>
                    <a:pt x="729085" y="2705161"/>
                  </a:lnTo>
                  <a:lnTo>
                    <a:pt x="688154" y="2680878"/>
                  </a:lnTo>
                  <a:lnTo>
                    <a:pt x="648209" y="2655366"/>
                  </a:lnTo>
                  <a:lnTo>
                    <a:pt x="609268" y="2628657"/>
                  </a:lnTo>
                  <a:lnTo>
                    <a:pt x="571351" y="2600783"/>
                  </a:lnTo>
                  <a:lnTo>
                    <a:pt x="534476" y="2571777"/>
                  </a:lnTo>
                  <a:lnTo>
                    <a:pt x="498660" y="2541671"/>
                  </a:lnTo>
                  <a:lnTo>
                    <a:pt x="463924" y="2510497"/>
                  </a:lnTo>
                  <a:lnTo>
                    <a:pt x="430284" y="2478288"/>
                  </a:lnTo>
                  <a:lnTo>
                    <a:pt x="397761" y="2445075"/>
                  </a:lnTo>
                  <a:lnTo>
                    <a:pt x="366371" y="2410892"/>
                  </a:lnTo>
                  <a:lnTo>
                    <a:pt x="336134" y="2375770"/>
                  </a:lnTo>
                  <a:lnTo>
                    <a:pt x="307069" y="2339742"/>
                  </a:lnTo>
                  <a:lnTo>
                    <a:pt x="279193" y="2302841"/>
                  </a:lnTo>
                  <a:lnTo>
                    <a:pt x="252525" y="2265098"/>
                  </a:lnTo>
                  <a:lnTo>
                    <a:pt x="227084" y="2226546"/>
                  </a:lnTo>
                  <a:lnTo>
                    <a:pt x="202888" y="2187217"/>
                  </a:lnTo>
                  <a:lnTo>
                    <a:pt x="179956" y="2147143"/>
                  </a:lnTo>
                  <a:lnTo>
                    <a:pt x="158306" y="2106358"/>
                  </a:lnTo>
                  <a:lnTo>
                    <a:pt x="137957" y="2064893"/>
                  </a:lnTo>
                  <a:lnTo>
                    <a:pt x="118927" y="2022780"/>
                  </a:lnTo>
                  <a:lnTo>
                    <a:pt x="101234" y="1980052"/>
                  </a:lnTo>
                  <a:lnTo>
                    <a:pt x="84898" y="1936741"/>
                  </a:lnTo>
                  <a:lnTo>
                    <a:pt x="69936" y="1892880"/>
                  </a:lnTo>
                  <a:lnTo>
                    <a:pt x="56368" y="1848500"/>
                  </a:lnTo>
                  <a:lnTo>
                    <a:pt x="44212" y="1803635"/>
                  </a:lnTo>
                  <a:lnTo>
                    <a:pt x="33485" y="1758317"/>
                  </a:lnTo>
                  <a:lnTo>
                    <a:pt x="24207" y="1712577"/>
                  </a:lnTo>
                  <a:lnTo>
                    <a:pt x="16397" y="1666448"/>
                  </a:lnTo>
                  <a:lnTo>
                    <a:pt x="10072" y="1619963"/>
                  </a:lnTo>
                  <a:lnTo>
                    <a:pt x="5251" y="1573153"/>
                  </a:lnTo>
                  <a:lnTo>
                    <a:pt x="1953" y="1526052"/>
                  </a:lnTo>
                  <a:lnTo>
                    <a:pt x="197" y="1478691"/>
                  </a:lnTo>
                  <a:lnTo>
                    <a:pt x="0" y="1431103"/>
                  </a:lnTo>
                  <a:lnTo>
                    <a:pt x="1381" y="1383320"/>
                  </a:lnTo>
                  <a:lnTo>
                    <a:pt x="4358" y="1335374"/>
                  </a:lnTo>
                  <a:lnTo>
                    <a:pt x="8951" y="1287299"/>
                  </a:lnTo>
                  <a:lnTo>
                    <a:pt x="15178" y="1239125"/>
                  </a:lnTo>
                  <a:lnTo>
                    <a:pt x="23057" y="1190886"/>
                  </a:lnTo>
                  <a:lnTo>
                    <a:pt x="32540" y="1142936"/>
                  </a:lnTo>
                  <a:lnTo>
                    <a:pt x="43548" y="1095625"/>
                  </a:lnTo>
                  <a:lnTo>
                    <a:pt x="56053" y="1048977"/>
                  </a:lnTo>
                  <a:lnTo>
                    <a:pt x="70026" y="1003016"/>
                  </a:lnTo>
                  <a:lnTo>
                    <a:pt x="85437" y="957765"/>
                  </a:lnTo>
                  <a:lnTo>
                    <a:pt x="102259" y="913248"/>
                  </a:lnTo>
                  <a:lnTo>
                    <a:pt x="120463" y="869490"/>
                  </a:lnTo>
                  <a:lnTo>
                    <a:pt x="140020" y="826513"/>
                  </a:lnTo>
                  <a:lnTo>
                    <a:pt x="160902" y="784342"/>
                  </a:lnTo>
                  <a:lnTo>
                    <a:pt x="183079" y="743000"/>
                  </a:lnTo>
                  <a:lnTo>
                    <a:pt x="206524" y="702512"/>
                  </a:lnTo>
                  <a:lnTo>
                    <a:pt x="231208" y="662901"/>
                  </a:lnTo>
                  <a:lnTo>
                    <a:pt x="257102" y="624191"/>
                  </a:lnTo>
                  <a:lnTo>
                    <a:pt x="284177" y="586405"/>
                  </a:lnTo>
                  <a:lnTo>
                    <a:pt x="312405" y="549568"/>
                  </a:lnTo>
                  <a:lnTo>
                    <a:pt x="341757" y="513704"/>
                  </a:lnTo>
                  <a:lnTo>
                    <a:pt x="372204" y="478836"/>
                  </a:lnTo>
                  <a:lnTo>
                    <a:pt x="403718" y="444988"/>
                  </a:lnTo>
                  <a:lnTo>
                    <a:pt x="436271" y="412184"/>
                  </a:lnTo>
                  <a:lnTo>
                    <a:pt x="469833" y="380448"/>
                  </a:lnTo>
                  <a:lnTo>
                    <a:pt x="504376" y="349803"/>
                  </a:lnTo>
                  <a:lnTo>
                    <a:pt x="539872" y="320274"/>
                  </a:lnTo>
                  <a:lnTo>
                    <a:pt x="576291" y="291884"/>
                  </a:lnTo>
                  <a:lnTo>
                    <a:pt x="613605" y="264657"/>
                  </a:lnTo>
                  <a:lnTo>
                    <a:pt x="651786" y="238616"/>
                  </a:lnTo>
                  <a:lnTo>
                    <a:pt x="690804" y="213787"/>
                  </a:lnTo>
                  <a:lnTo>
                    <a:pt x="730632" y="190192"/>
                  </a:lnTo>
                  <a:lnTo>
                    <a:pt x="771240" y="167855"/>
                  </a:lnTo>
                  <a:lnTo>
                    <a:pt x="812600" y="146800"/>
                  </a:lnTo>
                  <a:lnTo>
                    <a:pt x="854683" y="127051"/>
                  </a:lnTo>
                  <a:lnTo>
                    <a:pt x="897461" y="108632"/>
                  </a:lnTo>
                  <a:lnTo>
                    <a:pt x="940905" y="91567"/>
                  </a:lnTo>
                  <a:lnTo>
                    <a:pt x="984986" y="75879"/>
                  </a:lnTo>
                  <a:lnTo>
                    <a:pt x="1029676" y="61593"/>
                  </a:lnTo>
                  <a:lnTo>
                    <a:pt x="1074946" y="48731"/>
                  </a:lnTo>
                  <a:lnTo>
                    <a:pt x="1120767" y="37318"/>
                  </a:lnTo>
                  <a:lnTo>
                    <a:pt x="1167111" y="27378"/>
                  </a:lnTo>
                  <a:lnTo>
                    <a:pt x="1213950" y="18935"/>
                  </a:lnTo>
                  <a:lnTo>
                    <a:pt x="1261253" y="12012"/>
                  </a:lnTo>
                  <a:lnTo>
                    <a:pt x="1308994" y="6633"/>
                  </a:lnTo>
                  <a:lnTo>
                    <a:pt x="1357143" y="2822"/>
                  </a:lnTo>
                  <a:lnTo>
                    <a:pt x="1405672" y="603"/>
                  </a:lnTo>
                  <a:lnTo>
                    <a:pt x="1454551" y="0"/>
                  </a:lnTo>
                  <a:lnTo>
                    <a:pt x="1448281" y="1448086"/>
                  </a:lnTo>
                  <a:lnTo>
                    <a:pt x="2700018" y="2176420"/>
                  </a:lnTo>
                  <a:lnTo>
                    <a:pt x="2674731" y="2218251"/>
                  </a:lnTo>
                  <a:lnTo>
                    <a:pt x="2648228" y="2258960"/>
                  </a:lnTo>
                  <a:lnTo>
                    <a:pt x="2620545" y="2298535"/>
                  </a:lnTo>
                  <a:lnTo>
                    <a:pt x="2591718" y="2336963"/>
                  </a:lnTo>
                  <a:lnTo>
                    <a:pt x="2561780" y="2374233"/>
                  </a:lnTo>
                  <a:lnTo>
                    <a:pt x="2530767" y="2410331"/>
                  </a:lnTo>
                  <a:lnTo>
                    <a:pt x="2498714" y="2445245"/>
                  </a:lnTo>
                  <a:lnTo>
                    <a:pt x="2465656" y="2478962"/>
                  </a:lnTo>
                  <a:lnTo>
                    <a:pt x="2431629" y="2511469"/>
                  </a:lnTo>
                  <a:lnTo>
                    <a:pt x="2396667" y="2542754"/>
                  </a:lnTo>
                  <a:lnTo>
                    <a:pt x="2360804" y="2572805"/>
                  </a:lnTo>
                  <a:lnTo>
                    <a:pt x="2324078" y="2601608"/>
                  </a:lnTo>
                  <a:lnTo>
                    <a:pt x="2286521" y="2629151"/>
                  </a:lnTo>
                  <a:lnTo>
                    <a:pt x="2248170" y="2655422"/>
                  </a:lnTo>
                  <a:lnTo>
                    <a:pt x="2209060" y="2680407"/>
                  </a:lnTo>
                  <a:lnTo>
                    <a:pt x="2169225" y="2704095"/>
                  </a:lnTo>
                  <a:lnTo>
                    <a:pt x="2128700" y="2726472"/>
                  </a:lnTo>
                  <a:lnTo>
                    <a:pt x="2087521" y="2747526"/>
                  </a:lnTo>
                  <a:lnTo>
                    <a:pt x="2045723" y="2767245"/>
                  </a:lnTo>
                  <a:lnTo>
                    <a:pt x="2003340" y="2785615"/>
                  </a:lnTo>
                  <a:lnTo>
                    <a:pt x="1960409" y="2802625"/>
                  </a:lnTo>
                  <a:lnTo>
                    <a:pt x="1916963" y="2818261"/>
                  </a:lnTo>
                  <a:lnTo>
                    <a:pt x="1873037" y="2832510"/>
                  </a:lnTo>
                  <a:lnTo>
                    <a:pt x="1828668" y="2845362"/>
                  </a:lnTo>
                  <a:lnTo>
                    <a:pt x="1783890" y="2856801"/>
                  </a:lnTo>
                  <a:lnTo>
                    <a:pt x="1738737" y="2866817"/>
                  </a:lnTo>
                  <a:lnTo>
                    <a:pt x="1693246" y="2875397"/>
                  </a:lnTo>
                  <a:lnTo>
                    <a:pt x="1647451" y="2882527"/>
                  </a:lnTo>
                  <a:lnTo>
                    <a:pt x="1601387" y="2888195"/>
                  </a:lnTo>
                  <a:lnTo>
                    <a:pt x="1555089" y="2892389"/>
                  </a:lnTo>
                  <a:lnTo>
                    <a:pt x="1508592" y="2895096"/>
                  </a:lnTo>
                  <a:lnTo>
                    <a:pt x="1461932" y="2896303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5438" y="2171782"/>
              <a:ext cx="2273100" cy="2273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64038" y="2349582"/>
              <a:ext cx="1816100" cy="1816100"/>
            </a:xfrm>
            <a:custGeom>
              <a:avLst/>
              <a:gdLst/>
              <a:ahLst/>
              <a:cxnLst/>
              <a:rect l="l" t="t" r="r" b="b"/>
              <a:pathLst>
                <a:path w="1816100" h="1816100">
                  <a:moveTo>
                    <a:pt x="907949" y="1815899"/>
                  </a:moveTo>
                  <a:lnTo>
                    <a:pt x="859729" y="1814641"/>
                  </a:lnTo>
                  <a:lnTo>
                    <a:pt x="812165" y="1810907"/>
                  </a:lnTo>
                  <a:lnTo>
                    <a:pt x="765318" y="1804761"/>
                  </a:lnTo>
                  <a:lnTo>
                    <a:pt x="719253" y="1796265"/>
                  </a:lnTo>
                  <a:lnTo>
                    <a:pt x="674031" y="1785482"/>
                  </a:lnTo>
                  <a:lnTo>
                    <a:pt x="629716" y="1772474"/>
                  </a:lnTo>
                  <a:lnTo>
                    <a:pt x="586370" y="1757306"/>
                  </a:lnTo>
                  <a:lnTo>
                    <a:pt x="544056" y="1740038"/>
                  </a:lnTo>
                  <a:lnTo>
                    <a:pt x="502837" y="1720734"/>
                  </a:lnTo>
                  <a:lnTo>
                    <a:pt x="462776" y="1699458"/>
                  </a:lnTo>
                  <a:lnTo>
                    <a:pt x="423934" y="1676270"/>
                  </a:lnTo>
                  <a:lnTo>
                    <a:pt x="386376" y="1651235"/>
                  </a:lnTo>
                  <a:lnTo>
                    <a:pt x="350164" y="1624415"/>
                  </a:lnTo>
                  <a:lnTo>
                    <a:pt x="315360" y="1595873"/>
                  </a:lnTo>
                  <a:lnTo>
                    <a:pt x="282027" y="1565671"/>
                  </a:lnTo>
                  <a:lnTo>
                    <a:pt x="250228" y="1533872"/>
                  </a:lnTo>
                  <a:lnTo>
                    <a:pt x="220026" y="1500539"/>
                  </a:lnTo>
                  <a:lnTo>
                    <a:pt x="191484" y="1465735"/>
                  </a:lnTo>
                  <a:lnTo>
                    <a:pt x="164664" y="1429523"/>
                  </a:lnTo>
                  <a:lnTo>
                    <a:pt x="139629" y="1391965"/>
                  </a:lnTo>
                  <a:lnTo>
                    <a:pt x="116441" y="1353123"/>
                  </a:lnTo>
                  <a:lnTo>
                    <a:pt x="95165" y="1313062"/>
                  </a:lnTo>
                  <a:lnTo>
                    <a:pt x="75861" y="1271843"/>
                  </a:lnTo>
                  <a:lnTo>
                    <a:pt x="58593" y="1229529"/>
                  </a:lnTo>
                  <a:lnTo>
                    <a:pt x="43425" y="1186183"/>
                  </a:lnTo>
                  <a:lnTo>
                    <a:pt x="30417" y="1141868"/>
                  </a:lnTo>
                  <a:lnTo>
                    <a:pt x="19634" y="1096646"/>
                  </a:lnTo>
                  <a:lnTo>
                    <a:pt x="11138" y="1050581"/>
                  </a:lnTo>
                  <a:lnTo>
                    <a:pt x="4992" y="1003735"/>
                  </a:lnTo>
                  <a:lnTo>
                    <a:pt x="1258" y="956170"/>
                  </a:lnTo>
                  <a:lnTo>
                    <a:pt x="0" y="907949"/>
                  </a:lnTo>
                  <a:lnTo>
                    <a:pt x="1258" y="859729"/>
                  </a:lnTo>
                  <a:lnTo>
                    <a:pt x="4992" y="812165"/>
                  </a:lnTo>
                  <a:lnTo>
                    <a:pt x="11138" y="765318"/>
                  </a:lnTo>
                  <a:lnTo>
                    <a:pt x="19634" y="719253"/>
                  </a:lnTo>
                  <a:lnTo>
                    <a:pt x="30417" y="674031"/>
                  </a:lnTo>
                  <a:lnTo>
                    <a:pt x="43425" y="629716"/>
                  </a:lnTo>
                  <a:lnTo>
                    <a:pt x="58593" y="586370"/>
                  </a:lnTo>
                  <a:lnTo>
                    <a:pt x="75861" y="544056"/>
                  </a:lnTo>
                  <a:lnTo>
                    <a:pt x="95165" y="502837"/>
                  </a:lnTo>
                  <a:lnTo>
                    <a:pt x="116441" y="462776"/>
                  </a:lnTo>
                  <a:lnTo>
                    <a:pt x="139629" y="423934"/>
                  </a:lnTo>
                  <a:lnTo>
                    <a:pt x="164664" y="386376"/>
                  </a:lnTo>
                  <a:lnTo>
                    <a:pt x="191484" y="350164"/>
                  </a:lnTo>
                  <a:lnTo>
                    <a:pt x="220026" y="315360"/>
                  </a:lnTo>
                  <a:lnTo>
                    <a:pt x="250228" y="282027"/>
                  </a:lnTo>
                  <a:lnTo>
                    <a:pt x="282027" y="250228"/>
                  </a:lnTo>
                  <a:lnTo>
                    <a:pt x="315360" y="220026"/>
                  </a:lnTo>
                  <a:lnTo>
                    <a:pt x="350164" y="191484"/>
                  </a:lnTo>
                  <a:lnTo>
                    <a:pt x="386376" y="164664"/>
                  </a:lnTo>
                  <a:lnTo>
                    <a:pt x="423934" y="139629"/>
                  </a:lnTo>
                  <a:lnTo>
                    <a:pt x="462776" y="116441"/>
                  </a:lnTo>
                  <a:lnTo>
                    <a:pt x="502837" y="95165"/>
                  </a:lnTo>
                  <a:lnTo>
                    <a:pt x="544056" y="75861"/>
                  </a:lnTo>
                  <a:lnTo>
                    <a:pt x="586370" y="58593"/>
                  </a:lnTo>
                  <a:lnTo>
                    <a:pt x="629716" y="43425"/>
                  </a:lnTo>
                  <a:lnTo>
                    <a:pt x="674031" y="30417"/>
                  </a:lnTo>
                  <a:lnTo>
                    <a:pt x="719253" y="19634"/>
                  </a:lnTo>
                  <a:lnTo>
                    <a:pt x="765318" y="11138"/>
                  </a:lnTo>
                  <a:lnTo>
                    <a:pt x="812165" y="4992"/>
                  </a:lnTo>
                  <a:lnTo>
                    <a:pt x="859729" y="1258"/>
                  </a:lnTo>
                  <a:lnTo>
                    <a:pt x="907949" y="0"/>
                  </a:lnTo>
                  <a:lnTo>
                    <a:pt x="959381" y="1456"/>
                  </a:lnTo>
                  <a:lnTo>
                    <a:pt x="1010399" y="5795"/>
                  </a:lnTo>
                  <a:lnTo>
                    <a:pt x="1060893" y="12970"/>
                  </a:lnTo>
                  <a:lnTo>
                    <a:pt x="1110752" y="22935"/>
                  </a:lnTo>
                  <a:lnTo>
                    <a:pt x="1159865" y="35645"/>
                  </a:lnTo>
                  <a:lnTo>
                    <a:pt x="1208120" y="51053"/>
                  </a:lnTo>
                  <a:lnTo>
                    <a:pt x="1255407" y="69113"/>
                  </a:lnTo>
                  <a:lnTo>
                    <a:pt x="1301615" y="89779"/>
                  </a:lnTo>
                  <a:lnTo>
                    <a:pt x="1346631" y="113006"/>
                  </a:lnTo>
                  <a:lnTo>
                    <a:pt x="1390346" y="138747"/>
                  </a:lnTo>
                  <a:lnTo>
                    <a:pt x="1432649" y="166956"/>
                  </a:lnTo>
                  <a:lnTo>
                    <a:pt x="1473427" y="197587"/>
                  </a:lnTo>
                  <a:lnTo>
                    <a:pt x="1512570" y="230595"/>
                  </a:lnTo>
                  <a:lnTo>
                    <a:pt x="1549967" y="265932"/>
                  </a:lnTo>
                  <a:lnTo>
                    <a:pt x="1585305" y="303329"/>
                  </a:lnTo>
                  <a:lnTo>
                    <a:pt x="1618312" y="342473"/>
                  </a:lnTo>
                  <a:lnTo>
                    <a:pt x="1648943" y="383251"/>
                  </a:lnTo>
                  <a:lnTo>
                    <a:pt x="1677152" y="425553"/>
                  </a:lnTo>
                  <a:lnTo>
                    <a:pt x="1702893" y="469268"/>
                  </a:lnTo>
                  <a:lnTo>
                    <a:pt x="1726120" y="514285"/>
                  </a:lnTo>
                  <a:lnTo>
                    <a:pt x="1746786" y="560492"/>
                  </a:lnTo>
                  <a:lnTo>
                    <a:pt x="1764846" y="607779"/>
                  </a:lnTo>
                  <a:lnTo>
                    <a:pt x="1780254" y="656034"/>
                  </a:lnTo>
                  <a:lnTo>
                    <a:pt x="1792964" y="705147"/>
                  </a:lnTo>
                  <a:lnTo>
                    <a:pt x="1802929" y="755006"/>
                  </a:lnTo>
                  <a:lnTo>
                    <a:pt x="1810104" y="805500"/>
                  </a:lnTo>
                  <a:lnTo>
                    <a:pt x="1814443" y="856518"/>
                  </a:lnTo>
                  <a:lnTo>
                    <a:pt x="1815899" y="907949"/>
                  </a:lnTo>
                  <a:lnTo>
                    <a:pt x="1814641" y="956170"/>
                  </a:lnTo>
                  <a:lnTo>
                    <a:pt x="1810907" y="1003735"/>
                  </a:lnTo>
                  <a:lnTo>
                    <a:pt x="1804761" y="1050581"/>
                  </a:lnTo>
                  <a:lnTo>
                    <a:pt x="1796265" y="1096646"/>
                  </a:lnTo>
                  <a:lnTo>
                    <a:pt x="1785482" y="1141868"/>
                  </a:lnTo>
                  <a:lnTo>
                    <a:pt x="1772474" y="1186183"/>
                  </a:lnTo>
                  <a:lnTo>
                    <a:pt x="1757306" y="1229529"/>
                  </a:lnTo>
                  <a:lnTo>
                    <a:pt x="1740038" y="1271843"/>
                  </a:lnTo>
                  <a:lnTo>
                    <a:pt x="1720735" y="1313062"/>
                  </a:lnTo>
                  <a:lnTo>
                    <a:pt x="1699458" y="1353123"/>
                  </a:lnTo>
                  <a:lnTo>
                    <a:pt x="1676270" y="1391965"/>
                  </a:lnTo>
                  <a:lnTo>
                    <a:pt x="1651235" y="1429523"/>
                  </a:lnTo>
                  <a:lnTo>
                    <a:pt x="1624415" y="1465735"/>
                  </a:lnTo>
                  <a:lnTo>
                    <a:pt x="1595873" y="1500539"/>
                  </a:lnTo>
                  <a:lnTo>
                    <a:pt x="1565671" y="1533872"/>
                  </a:lnTo>
                  <a:lnTo>
                    <a:pt x="1533872" y="1565671"/>
                  </a:lnTo>
                  <a:lnTo>
                    <a:pt x="1500540" y="1595873"/>
                  </a:lnTo>
                  <a:lnTo>
                    <a:pt x="1465736" y="1624415"/>
                  </a:lnTo>
                  <a:lnTo>
                    <a:pt x="1429523" y="1651235"/>
                  </a:lnTo>
                  <a:lnTo>
                    <a:pt x="1391965" y="1676270"/>
                  </a:lnTo>
                  <a:lnTo>
                    <a:pt x="1353124" y="1699458"/>
                  </a:lnTo>
                  <a:lnTo>
                    <a:pt x="1313062" y="1720734"/>
                  </a:lnTo>
                  <a:lnTo>
                    <a:pt x="1271843" y="1740038"/>
                  </a:lnTo>
                  <a:lnTo>
                    <a:pt x="1229529" y="1757306"/>
                  </a:lnTo>
                  <a:lnTo>
                    <a:pt x="1186183" y="1772474"/>
                  </a:lnTo>
                  <a:lnTo>
                    <a:pt x="1141868" y="1785482"/>
                  </a:lnTo>
                  <a:lnTo>
                    <a:pt x="1096646" y="1796265"/>
                  </a:lnTo>
                  <a:lnTo>
                    <a:pt x="1050581" y="1804761"/>
                  </a:lnTo>
                  <a:lnTo>
                    <a:pt x="1003735" y="1810907"/>
                  </a:lnTo>
                  <a:lnTo>
                    <a:pt x="956170" y="1814641"/>
                  </a:lnTo>
                  <a:lnTo>
                    <a:pt x="907949" y="1815899"/>
                  </a:lnTo>
                  <a:close/>
                </a:path>
              </a:pathLst>
            </a:custGeom>
            <a:solidFill>
              <a:srgbClr val="115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17208" y="2708123"/>
            <a:ext cx="7099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069" algn="just">
              <a:lnSpc>
                <a:spcPct val="1161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rebuchet MS"/>
                <a:cs typeface="Trebuchet MS"/>
              </a:rPr>
              <a:t>vs.  </a:t>
            </a:r>
            <a:r>
              <a:rPr sz="1400" b="1" spc="-45" dirty="0">
                <a:solidFill>
                  <a:srgbClr val="FFFFFF"/>
                </a:solidFill>
                <a:latin typeface="Trebuchet MS"/>
                <a:cs typeface="Trebuchet MS"/>
              </a:rPr>
              <a:t>Ren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rebuchet MS"/>
                <a:cs typeface="Trebuchet MS"/>
              </a:rPr>
              <a:t>vs.  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rebuchet MS"/>
                <a:cs typeface="Trebuchet MS"/>
              </a:rPr>
              <a:t>vs.  </a:t>
            </a:r>
            <a:r>
              <a:rPr sz="1400" b="1" spc="-20" dirty="0">
                <a:solidFill>
                  <a:srgbClr val="FFFFFF"/>
                </a:solidFill>
                <a:latin typeface="Trebuchet MS"/>
                <a:cs typeface="Trebuchet MS"/>
              </a:rPr>
              <a:t>Invest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42065" y="1131628"/>
            <a:ext cx="1068705" cy="1068705"/>
          </a:xfrm>
          <a:custGeom>
            <a:avLst/>
            <a:gdLst/>
            <a:ahLst/>
            <a:cxnLst/>
            <a:rect l="l" t="t" r="r" b="b"/>
            <a:pathLst>
              <a:path w="1068704" h="1068705">
                <a:moveTo>
                  <a:pt x="534299" y="1068599"/>
                </a:moveTo>
                <a:lnTo>
                  <a:pt x="485667" y="1066416"/>
                </a:lnTo>
                <a:lnTo>
                  <a:pt x="438258" y="1059991"/>
                </a:lnTo>
                <a:lnTo>
                  <a:pt x="392261" y="1049514"/>
                </a:lnTo>
                <a:lnTo>
                  <a:pt x="347865" y="1035172"/>
                </a:lnTo>
                <a:lnTo>
                  <a:pt x="305257" y="1017155"/>
                </a:lnTo>
                <a:lnTo>
                  <a:pt x="264628" y="995652"/>
                </a:lnTo>
                <a:lnTo>
                  <a:pt x="226165" y="970850"/>
                </a:lnTo>
                <a:lnTo>
                  <a:pt x="190057" y="942939"/>
                </a:lnTo>
                <a:lnTo>
                  <a:pt x="156492" y="912107"/>
                </a:lnTo>
                <a:lnTo>
                  <a:pt x="125660" y="878542"/>
                </a:lnTo>
                <a:lnTo>
                  <a:pt x="97749" y="842434"/>
                </a:lnTo>
                <a:lnTo>
                  <a:pt x="72947" y="803971"/>
                </a:lnTo>
                <a:lnTo>
                  <a:pt x="51443" y="763341"/>
                </a:lnTo>
                <a:lnTo>
                  <a:pt x="33427" y="720734"/>
                </a:lnTo>
                <a:lnTo>
                  <a:pt x="19085" y="676338"/>
                </a:lnTo>
                <a:lnTo>
                  <a:pt x="8608" y="630341"/>
                </a:lnTo>
                <a:lnTo>
                  <a:pt x="2183" y="582932"/>
                </a:lnTo>
                <a:lnTo>
                  <a:pt x="0" y="534299"/>
                </a:lnTo>
                <a:lnTo>
                  <a:pt x="2183" y="485667"/>
                </a:lnTo>
                <a:lnTo>
                  <a:pt x="8608" y="438258"/>
                </a:lnTo>
                <a:lnTo>
                  <a:pt x="19085" y="392261"/>
                </a:lnTo>
                <a:lnTo>
                  <a:pt x="33427" y="347865"/>
                </a:lnTo>
                <a:lnTo>
                  <a:pt x="51443" y="305258"/>
                </a:lnTo>
                <a:lnTo>
                  <a:pt x="72947" y="264628"/>
                </a:lnTo>
                <a:lnTo>
                  <a:pt x="97749" y="226165"/>
                </a:lnTo>
                <a:lnTo>
                  <a:pt x="125660" y="190057"/>
                </a:lnTo>
                <a:lnTo>
                  <a:pt x="156492" y="156492"/>
                </a:lnTo>
                <a:lnTo>
                  <a:pt x="190057" y="125660"/>
                </a:lnTo>
                <a:lnTo>
                  <a:pt x="226165" y="97749"/>
                </a:lnTo>
                <a:lnTo>
                  <a:pt x="264628" y="72947"/>
                </a:lnTo>
                <a:lnTo>
                  <a:pt x="305257" y="51443"/>
                </a:lnTo>
                <a:lnTo>
                  <a:pt x="347865" y="33427"/>
                </a:lnTo>
                <a:lnTo>
                  <a:pt x="392261" y="19085"/>
                </a:lnTo>
                <a:lnTo>
                  <a:pt x="438258" y="8608"/>
                </a:lnTo>
                <a:lnTo>
                  <a:pt x="485667" y="2183"/>
                </a:lnTo>
                <a:lnTo>
                  <a:pt x="534299" y="0"/>
                </a:lnTo>
                <a:lnTo>
                  <a:pt x="587108" y="2614"/>
                </a:lnTo>
                <a:lnTo>
                  <a:pt x="639023" y="10361"/>
                </a:lnTo>
                <a:lnTo>
                  <a:pt x="689693" y="23095"/>
                </a:lnTo>
                <a:lnTo>
                  <a:pt x="738767" y="40671"/>
                </a:lnTo>
                <a:lnTo>
                  <a:pt x="785896" y="62943"/>
                </a:lnTo>
                <a:lnTo>
                  <a:pt x="830729" y="89768"/>
                </a:lnTo>
                <a:lnTo>
                  <a:pt x="872916" y="120999"/>
                </a:lnTo>
                <a:lnTo>
                  <a:pt x="912107" y="156492"/>
                </a:lnTo>
                <a:lnTo>
                  <a:pt x="947599" y="195683"/>
                </a:lnTo>
                <a:lnTo>
                  <a:pt x="978831" y="237870"/>
                </a:lnTo>
                <a:lnTo>
                  <a:pt x="1005655" y="282703"/>
                </a:lnTo>
                <a:lnTo>
                  <a:pt x="1027928" y="329832"/>
                </a:lnTo>
                <a:lnTo>
                  <a:pt x="1045504" y="378906"/>
                </a:lnTo>
                <a:lnTo>
                  <a:pt x="1058238" y="429576"/>
                </a:lnTo>
                <a:lnTo>
                  <a:pt x="1065985" y="481491"/>
                </a:lnTo>
                <a:lnTo>
                  <a:pt x="1068599" y="534299"/>
                </a:lnTo>
                <a:lnTo>
                  <a:pt x="1066416" y="582932"/>
                </a:lnTo>
                <a:lnTo>
                  <a:pt x="1059991" y="630341"/>
                </a:lnTo>
                <a:lnTo>
                  <a:pt x="1049514" y="676338"/>
                </a:lnTo>
                <a:lnTo>
                  <a:pt x="1035172" y="720734"/>
                </a:lnTo>
                <a:lnTo>
                  <a:pt x="1017155" y="763341"/>
                </a:lnTo>
                <a:lnTo>
                  <a:pt x="995652" y="803971"/>
                </a:lnTo>
                <a:lnTo>
                  <a:pt x="970850" y="842434"/>
                </a:lnTo>
                <a:lnTo>
                  <a:pt x="942939" y="878542"/>
                </a:lnTo>
                <a:lnTo>
                  <a:pt x="912107" y="912107"/>
                </a:lnTo>
                <a:lnTo>
                  <a:pt x="878542" y="942939"/>
                </a:lnTo>
                <a:lnTo>
                  <a:pt x="842434" y="970850"/>
                </a:lnTo>
                <a:lnTo>
                  <a:pt x="803971" y="995652"/>
                </a:lnTo>
                <a:lnTo>
                  <a:pt x="763341" y="1017155"/>
                </a:lnTo>
                <a:lnTo>
                  <a:pt x="720734" y="1035172"/>
                </a:lnTo>
                <a:lnTo>
                  <a:pt x="676338" y="1049514"/>
                </a:lnTo>
                <a:lnTo>
                  <a:pt x="630341" y="1059991"/>
                </a:lnTo>
                <a:lnTo>
                  <a:pt x="582932" y="1066416"/>
                </a:lnTo>
                <a:lnTo>
                  <a:pt x="534299" y="1068599"/>
                </a:lnTo>
                <a:close/>
              </a:path>
            </a:pathLst>
          </a:custGeom>
          <a:solidFill>
            <a:srgbClr val="1B4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93248" y="1434352"/>
            <a:ext cx="7664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13599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FFFFF"/>
                </a:solidFill>
                <a:latin typeface="Trebuchet MS"/>
                <a:cs typeface="Trebuchet MS"/>
              </a:rPr>
              <a:t>Core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 Capabilities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90695" y="3572458"/>
            <a:ext cx="1068705" cy="1068705"/>
          </a:xfrm>
          <a:custGeom>
            <a:avLst/>
            <a:gdLst/>
            <a:ahLst/>
            <a:cxnLst/>
            <a:rect l="l" t="t" r="r" b="b"/>
            <a:pathLst>
              <a:path w="1068704" h="1068704">
                <a:moveTo>
                  <a:pt x="534299" y="1068599"/>
                </a:moveTo>
                <a:lnTo>
                  <a:pt x="485667" y="1066416"/>
                </a:lnTo>
                <a:lnTo>
                  <a:pt x="438258" y="1059991"/>
                </a:lnTo>
                <a:lnTo>
                  <a:pt x="392261" y="1049514"/>
                </a:lnTo>
                <a:lnTo>
                  <a:pt x="347865" y="1035172"/>
                </a:lnTo>
                <a:lnTo>
                  <a:pt x="305258" y="1017155"/>
                </a:lnTo>
                <a:lnTo>
                  <a:pt x="264628" y="995652"/>
                </a:lnTo>
                <a:lnTo>
                  <a:pt x="226165" y="970850"/>
                </a:lnTo>
                <a:lnTo>
                  <a:pt x="190057" y="942939"/>
                </a:lnTo>
                <a:lnTo>
                  <a:pt x="156492" y="912107"/>
                </a:lnTo>
                <a:lnTo>
                  <a:pt x="125660" y="878542"/>
                </a:lnTo>
                <a:lnTo>
                  <a:pt x="97749" y="842434"/>
                </a:lnTo>
                <a:lnTo>
                  <a:pt x="72947" y="803971"/>
                </a:lnTo>
                <a:lnTo>
                  <a:pt x="51444" y="763341"/>
                </a:lnTo>
                <a:lnTo>
                  <a:pt x="33427" y="720734"/>
                </a:lnTo>
                <a:lnTo>
                  <a:pt x="19085" y="676338"/>
                </a:lnTo>
                <a:lnTo>
                  <a:pt x="8608" y="630341"/>
                </a:lnTo>
                <a:lnTo>
                  <a:pt x="2183" y="582932"/>
                </a:lnTo>
                <a:lnTo>
                  <a:pt x="0" y="534299"/>
                </a:lnTo>
                <a:lnTo>
                  <a:pt x="2183" y="485667"/>
                </a:lnTo>
                <a:lnTo>
                  <a:pt x="8608" y="438258"/>
                </a:lnTo>
                <a:lnTo>
                  <a:pt x="19085" y="392261"/>
                </a:lnTo>
                <a:lnTo>
                  <a:pt x="33427" y="347865"/>
                </a:lnTo>
                <a:lnTo>
                  <a:pt x="51444" y="305257"/>
                </a:lnTo>
                <a:lnTo>
                  <a:pt x="72947" y="264628"/>
                </a:lnTo>
                <a:lnTo>
                  <a:pt x="97749" y="226165"/>
                </a:lnTo>
                <a:lnTo>
                  <a:pt x="125660" y="190057"/>
                </a:lnTo>
                <a:lnTo>
                  <a:pt x="156493" y="156492"/>
                </a:lnTo>
                <a:lnTo>
                  <a:pt x="190057" y="125660"/>
                </a:lnTo>
                <a:lnTo>
                  <a:pt x="226165" y="97749"/>
                </a:lnTo>
                <a:lnTo>
                  <a:pt x="264628" y="72947"/>
                </a:lnTo>
                <a:lnTo>
                  <a:pt x="305258" y="51443"/>
                </a:lnTo>
                <a:lnTo>
                  <a:pt x="347865" y="33427"/>
                </a:lnTo>
                <a:lnTo>
                  <a:pt x="392261" y="19085"/>
                </a:lnTo>
                <a:lnTo>
                  <a:pt x="438258" y="8608"/>
                </a:lnTo>
                <a:lnTo>
                  <a:pt x="485667" y="2183"/>
                </a:lnTo>
                <a:lnTo>
                  <a:pt x="534299" y="0"/>
                </a:lnTo>
                <a:lnTo>
                  <a:pt x="587109" y="2614"/>
                </a:lnTo>
                <a:lnTo>
                  <a:pt x="639023" y="10361"/>
                </a:lnTo>
                <a:lnTo>
                  <a:pt x="689693" y="23095"/>
                </a:lnTo>
                <a:lnTo>
                  <a:pt x="738767" y="40671"/>
                </a:lnTo>
                <a:lnTo>
                  <a:pt x="785896" y="62943"/>
                </a:lnTo>
                <a:lnTo>
                  <a:pt x="830729" y="89768"/>
                </a:lnTo>
                <a:lnTo>
                  <a:pt x="872916" y="120999"/>
                </a:lnTo>
                <a:lnTo>
                  <a:pt x="912107" y="156492"/>
                </a:lnTo>
                <a:lnTo>
                  <a:pt x="947599" y="195682"/>
                </a:lnTo>
                <a:lnTo>
                  <a:pt x="978831" y="237869"/>
                </a:lnTo>
                <a:lnTo>
                  <a:pt x="1005655" y="282702"/>
                </a:lnTo>
                <a:lnTo>
                  <a:pt x="1027928" y="329831"/>
                </a:lnTo>
                <a:lnTo>
                  <a:pt x="1045504" y="378906"/>
                </a:lnTo>
                <a:lnTo>
                  <a:pt x="1058238" y="429576"/>
                </a:lnTo>
                <a:lnTo>
                  <a:pt x="1065985" y="481490"/>
                </a:lnTo>
                <a:lnTo>
                  <a:pt x="1068599" y="534299"/>
                </a:lnTo>
                <a:lnTo>
                  <a:pt x="1066416" y="582932"/>
                </a:lnTo>
                <a:lnTo>
                  <a:pt x="1059991" y="630341"/>
                </a:lnTo>
                <a:lnTo>
                  <a:pt x="1049514" y="676338"/>
                </a:lnTo>
                <a:lnTo>
                  <a:pt x="1035172" y="720734"/>
                </a:lnTo>
                <a:lnTo>
                  <a:pt x="1017155" y="763341"/>
                </a:lnTo>
                <a:lnTo>
                  <a:pt x="995652" y="803971"/>
                </a:lnTo>
                <a:lnTo>
                  <a:pt x="970850" y="842434"/>
                </a:lnTo>
                <a:lnTo>
                  <a:pt x="942939" y="878542"/>
                </a:lnTo>
                <a:lnTo>
                  <a:pt x="912107" y="912107"/>
                </a:lnTo>
                <a:lnTo>
                  <a:pt x="878542" y="942939"/>
                </a:lnTo>
                <a:lnTo>
                  <a:pt x="842434" y="970850"/>
                </a:lnTo>
                <a:lnTo>
                  <a:pt x="803971" y="995652"/>
                </a:lnTo>
                <a:lnTo>
                  <a:pt x="763341" y="1017155"/>
                </a:lnTo>
                <a:lnTo>
                  <a:pt x="720734" y="1035172"/>
                </a:lnTo>
                <a:lnTo>
                  <a:pt x="676338" y="1049514"/>
                </a:lnTo>
                <a:lnTo>
                  <a:pt x="630341" y="1059991"/>
                </a:lnTo>
                <a:lnTo>
                  <a:pt x="582932" y="1066416"/>
                </a:lnTo>
                <a:lnTo>
                  <a:pt x="534299" y="1068599"/>
                </a:lnTo>
                <a:close/>
              </a:path>
            </a:pathLst>
          </a:custGeom>
          <a:solidFill>
            <a:srgbClr val="1B4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41888" y="3875177"/>
            <a:ext cx="7664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060">
              <a:lnSpc>
                <a:spcPct val="113599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Enabling </a:t>
            </a:r>
            <a:r>
              <a:rPr sz="1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80042" y="3564813"/>
            <a:ext cx="1068705" cy="1068705"/>
          </a:xfrm>
          <a:custGeom>
            <a:avLst/>
            <a:gdLst/>
            <a:ahLst/>
            <a:cxnLst/>
            <a:rect l="l" t="t" r="r" b="b"/>
            <a:pathLst>
              <a:path w="1068704" h="1068704">
                <a:moveTo>
                  <a:pt x="534299" y="1068599"/>
                </a:moveTo>
                <a:lnTo>
                  <a:pt x="485667" y="1066416"/>
                </a:lnTo>
                <a:lnTo>
                  <a:pt x="438258" y="1059991"/>
                </a:lnTo>
                <a:lnTo>
                  <a:pt x="392261" y="1049514"/>
                </a:lnTo>
                <a:lnTo>
                  <a:pt x="347865" y="1035172"/>
                </a:lnTo>
                <a:lnTo>
                  <a:pt x="305258" y="1017156"/>
                </a:lnTo>
                <a:lnTo>
                  <a:pt x="264628" y="995652"/>
                </a:lnTo>
                <a:lnTo>
                  <a:pt x="226165" y="970850"/>
                </a:lnTo>
                <a:lnTo>
                  <a:pt x="190057" y="942939"/>
                </a:lnTo>
                <a:lnTo>
                  <a:pt x="156492" y="912107"/>
                </a:lnTo>
                <a:lnTo>
                  <a:pt x="125660" y="878542"/>
                </a:lnTo>
                <a:lnTo>
                  <a:pt x="97749" y="842434"/>
                </a:lnTo>
                <a:lnTo>
                  <a:pt x="72947" y="803971"/>
                </a:lnTo>
                <a:lnTo>
                  <a:pt x="51444" y="763342"/>
                </a:lnTo>
                <a:lnTo>
                  <a:pt x="33427" y="720734"/>
                </a:lnTo>
                <a:lnTo>
                  <a:pt x="19085" y="676338"/>
                </a:lnTo>
                <a:lnTo>
                  <a:pt x="8608" y="630341"/>
                </a:lnTo>
                <a:lnTo>
                  <a:pt x="2183" y="582932"/>
                </a:lnTo>
                <a:lnTo>
                  <a:pt x="0" y="534299"/>
                </a:lnTo>
                <a:lnTo>
                  <a:pt x="2183" y="485667"/>
                </a:lnTo>
                <a:lnTo>
                  <a:pt x="8608" y="438258"/>
                </a:lnTo>
                <a:lnTo>
                  <a:pt x="19085" y="392261"/>
                </a:lnTo>
                <a:lnTo>
                  <a:pt x="33427" y="347865"/>
                </a:lnTo>
                <a:lnTo>
                  <a:pt x="51444" y="305258"/>
                </a:lnTo>
                <a:lnTo>
                  <a:pt x="72947" y="264628"/>
                </a:lnTo>
                <a:lnTo>
                  <a:pt x="97749" y="226165"/>
                </a:lnTo>
                <a:lnTo>
                  <a:pt x="125660" y="190057"/>
                </a:lnTo>
                <a:lnTo>
                  <a:pt x="156492" y="156492"/>
                </a:lnTo>
                <a:lnTo>
                  <a:pt x="190057" y="125660"/>
                </a:lnTo>
                <a:lnTo>
                  <a:pt x="226165" y="97749"/>
                </a:lnTo>
                <a:lnTo>
                  <a:pt x="264628" y="72947"/>
                </a:lnTo>
                <a:lnTo>
                  <a:pt x="305258" y="51444"/>
                </a:lnTo>
                <a:lnTo>
                  <a:pt x="347865" y="33427"/>
                </a:lnTo>
                <a:lnTo>
                  <a:pt x="392261" y="19085"/>
                </a:lnTo>
                <a:lnTo>
                  <a:pt x="438258" y="8608"/>
                </a:lnTo>
                <a:lnTo>
                  <a:pt x="485667" y="2183"/>
                </a:lnTo>
                <a:lnTo>
                  <a:pt x="534299" y="0"/>
                </a:lnTo>
                <a:lnTo>
                  <a:pt x="587109" y="2614"/>
                </a:lnTo>
                <a:lnTo>
                  <a:pt x="639023" y="10361"/>
                </a:lnTo>
                <a:lnTo>
                  <a:pt x="689693" y="23095"/>
                </a:lnTo>
                <a:lnTo>
                  <a:pt x="738768" y="40671"/>
                </a:lnTo>
                <a:lnTo>
                  <a:pt x="785897" y="62944"/>
                </a:lnTo>
                <a:lnTo>
                  <a:pt x="830730" y="89768"/>
                </a:lnTo>
                <a:lnTo>
                  <a:pt x="872917" y="121000"/>
                </a:lnTo>
                <a:lnTo>
                  <a:pt x="912107" y="156492"/>
                </a:lnTo>
                <a:lnTo>
                  <a:pt x="947600" y="195683"/>
                </a:lnTo>
                <a:lnTo>
                  <a:pt x="978831" y="237870"/>
                </a:lnTo>
                <a:lnTo>
                  <a:pt x="1005656" y="282703"/>
                </a:lnTo>
                <a:lnTo>
                  <a:pt x="1027928" y="329832"/>
                </a:lnTo>
                <a:lnTo>
                  <a:pt x="1045504" y="378906"/>
                </a:lnTo>
                <a:lnTo>
                  <a:pt x="1058238" y="429576"/>
                </a:lnTo>
                <a:lnTo>
                  <a:pt x="1065985" y="481491"/>
                </a:lnTo>
                <a:lnTo>
                  <a:pt x="1068599" y="534299"/>
                </a:lnTo>
                <a:lnTo>
                  <a:pt x="1066416" y="582932"/>
                </a:lnTo>
                <a:lnTo>
                  <a:pt x="1059991" y="630341"/>
                </a:lnTo>
                <a:lnTo>
                  <a:pt x="1049514" y="676338"/>
                </a:lnTo>
                <a:lnTo>
                  <a:pt x="1035172" y="720734"/>
                </a:lnTo>
                <a:lnTo>
                  <a:pt x="1017156" y="763342"/>
                </a:lnTo>
                <a:lnTo>
                  <a:pt x="995652" y="803971"/>
                </a:lnTo>
                <a:lnTo>
                  <a:pt x="970850" y="842434"/>
                </a:lnTo>
                <a:lnTo>
                  <a:pt x="942939" y="878542"/>
                </a:lnTo>
                <a:lnTo>
                  <a:pt x="912107" y="912107"/>
                </a:lnTo>
                <a:lnTo>
                  <a:pt x="878542" y="942939"/>
                </a:lnTo>
                <a:lnTo>
                  <a:pt x="842434" y="970850"/>
                </a:lnTo>
                <a:lnTo>
                  <a:pt x="803971" y="995652"/>
                </a:lnTo>
                <a:lnTo>
                  <a:pt x="763342" y="1017156"/>
                </a:lnTo>
                <a:lnTo>
                  <a:pt x="720734" y="1035172"/>
                </a:lnTo>
                <a:lnTo>
                  <a:pt x="676338" y="1049514"/>
                </a:lnTo>
                <a:lnTo>
                  <a:pt x="630341" y="1059991"/>
                </a:lnTo>
                <a:lnTo>
                  <a:pt x="582932" y="1066416"/>
                </a:lnTo>
                <a:lnTo>
                  <a:pt x="534299" y="1068599"/>
                </a:lnTo>
                <a:close/>
              </a:path>
            </a:pathLst>
          </a:custGeom>
          <a:solidFill>
            <a:srgbClr val="1B4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68017" y="3867552"/>
            <a:ext cx="8909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marR="5080" indent="-63500">
              <a:lnSpc>
                <a:spcPct val="113599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Supplemental  Capabilities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0045" y="21540"/>
            <a:ext cx="236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90" dirty="0">
                <a:solidFill>
                  <a:srgbClr val="595959"/>
                </a:solidFill>
                <a:latin typeface="Calibri"/>
                <a:cs typeface="Calibri"/>
              </a:rPr>
              <a:t>17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146" y="1244387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On-premise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1517" y="1244387"/>
            <a:ext cx="117983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430"/>
              </a:lnSpc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38925" y="1815925"/>
          <a:ext cx="1385570" cy="221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Building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Tuning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Inference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Storage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Framework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143889" y="1244387"/>
            <a:ext cx="83820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2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70200" y="1815925"/>
          <a:ext cx="1385570" cy="221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Building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Tuning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Inference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Storage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Framework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351364" y="1244387"/>
            <a:ext cx="83820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2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077674" y="1815925"/>
          <a:ext cx="1385570" cy="221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Building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Tuning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Inference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Storage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Framework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07649" y="1815925"/>
          <a:ext cx="1385570" cy="221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Building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Tuning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Inference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Storage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Framework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A4C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837249" y="4157804"/>
            <a:ext cx="1864995" cy="7512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Learnin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o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sz="12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WS,  Google Cloud AI, IBM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Arial"/>
                <a:cs typeface="Arial"/>
              </a:rPr>
              <a:t>Watson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Knowledge Studio, </a:t>
            </a:r>
            <a:r>
              <a:rPr sz="1200" spc="-3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Algorithmia</a:t>
            </a:r>
            <a:r>
              <a:rPr sz="12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6814" y="4157804"/>
            <a:ext cx="1829435" cy="7512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Dee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Learnin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sz="12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AMIs,  GC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sz="12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Ap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Engine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IBM  </a:t>
            </a:r>
            <a:r>
              <a:rPr sz="1200" spc="-15" dirty="0">
                <a:solidFill>
                  <a:srgbClr val="595959"/>
                </a:solidFill>
                <a:latin typeface="Arial"/>
                <a:cs typeface="Arial"/>
              </a:rPr>
              <a:t>Watson,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Heroku or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custom </a:t>
            </a:r>
            <a:r>
              <a:rPr sz="1200" spc="-3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2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instances</a:t>
            </a:r>
            <a:r>
              <a:rPr sz="12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6307" y="4157804"/>
            <a:ext cx="168719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08610" marR="5080" indent="-296545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framework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o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sz="12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WS,  GC</a:t>
            </a:r>
            <a:r>
              <a:rPr sz="1200" spc="-155" dirty="0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2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Azur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 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671" y="4157804"/>
            <a:ext cx="1896745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200" spc="-25" dirty="0">
                <a:solidFill>
                  <a:srgbClr val="595959"/>
                </a:solidFill>
                <a:latin typeface="Arial"/>
                <a:cs typeface="Arial"/>
              </a:rPr>
              <a:t>Tensorflow,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Deeplearning4j, </a:t>
            </a:r>
            <a:r>
              <a:rPr sz="1200" spc="-3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/>
                <a:cs typeface="Arial"/>
              </a:rPr>
              <a:t>Caffe2,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mxnet, Microsoft </a:t>
            </a:r>
            <a:r>
              <a:rPr sz="12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CNTK</a:t>
            </a:r>
            <a:r>
              <a:rPr sz="12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56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Platform</a:t>
            </a:r>
            <a:r>
              <a:rPr spc="-35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Infrastructure</a:t>
            </a:r>
            <a:r>
              <a:rPr spc="-35" dirty="0"/>
              <a:t> </a:t>
            </a:r>
            <a:r>
              <a:rPr spc="-5" dirty="0"/>
              <a:t>Capabilities</a:t>
            </a:r>
          </a:p>
        </p:txBody>
      </p:sp>
      <p:sp>
        <p:nvSpPr>
          <p:cNvPr id="15" name="object 15"/>
          <p:cNvSpPr/>
          <p:nvPr/>
        </p:nvSpPr>
        <p:spPr>
          <a:xfrm>
            <a:off x="2522850" y="1826274"/>
            <a:ext cx="160020" cy="1638935"/>
          </a:xfrm>
          <a:custGeom>
            <a:avLst/>
            <a:gdLst/>
            <a:ahLst/>
            <a:cxnLst/>
            <a:rect l="l" t="t" r="r" b="b"/>
            <a:pathLst>
              <a:path w="160019" h="1638935">
                <a:moveTo>
                  <a:pt x="159599" y="1638899"/>
                </a:moveTo>
                <a:lnTo>
                  <a:pt x="128538" y="1632998"/>
                </a:lnTo>
                <a:lnTo>
                  <a:pt x="103172" y="1616904"/>
                </a:lnTo>
                <a:lnTo>
                  <a:pt x="86071" y="1593034"/>
                </a:lnTo>
                <a:lnTo>
                  <a:pt x="79799" y="1563803"/>
                </a:lnTo>
                <a:lnTo>
                  <a:pt x="79799" y="895415"/>
                </a:lnTo>
                <a:lnTo>
                  <a:pt x="73528" y="866184"/>
                </a:lnTo>
                <a:lnTo>
                  <a:pt x="56427" y="842313"/>
                </a:lnTo>
                <a:lnTo>
                  <a:pt x="31061" y="826219"/>
                </a:lnTo>
                <a:lnTo>
                  <a:pt x="0" y="820318"/>
                </a:lnTo>
                <a:lnTo>
                  <a:pt x="31061" y="814417"/>
                </a:lnTo>
                <a:lnTo>
                  <a:pt x="56427" y="798323"/>
                </a:lnTo>
                <a:lnTo>
                  <a:pt x="73528" y="774452"/>
                </a:lnTo>
                <a:lnTo>
                  <a:pt x="79799" y="745221"/>
                </a:lnTo>
                <a:lnTo>
                  <a:pt x="79799" y="75096"/>
                </a:lnTo>
                <a:lnTo>
                  <a:pt x="86071" y="45865"/>
                </a:lnTo>
                <a:lnTo>
                  <a:pt x="103172" y="21995"/>
                </a:lnTo>
                <a:lnTo>
                  <a:pt x="128538" y="5901"/>
                </a:lnTo>
                <a:lnTo>
                  <a:pt x="159599" y="0"/>
                </a:lnTo>
              </a:path>
            </a:pathLst>
          </a:custGeom>
          <a:ln w="9524">
            <a:solidFill>
              <a:srgbClr val="1B45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96225" y="2264236"/>
            <a:ext cx="167640" cy="7639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75" dirty="0">
                <a:solidFill>
                  <a:srgbClr val="1B4587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1B4587"/>
                </a:solidFill>
                <a:latin typeface="Arial"/>
                <a:cs typeface="Arial"/>
              </a:rPr>
              <a:t>o</a:t>
            </a:r>
            <a:r>
              <a:rPr sz="1000" b="1" dirty="0">
                <a:solidFill>
                  <a:srgbClr val="1B4587"/>
                </a:solidFill>
                <a:latin typeface="Arial"/>
                <a:cs typeface="Arial"/>
              </a:rPr>
              <a:t>u</a:t>
            </a:r>
            <a:r>
              <a:rPr sz="1000" b="1" spc="-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B4587"/>
                </a:solidFill>
                <a:latin typeface="Arial"/>
                <a:cs typeface="Arial"/>
              </a:rPr>
              <a:t>Manage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70061" y="2377850"/>
            <a:ext cx="160020" cy="1638935"/>
          </a:xfrm>
          <a:custGeom>
            <a:avLst/>
            <a:gdLst/>
            <a:ahLst/>
            <a:cxnLst/>
            <a:rect l="l" t="t" r="r" b="b"/>
            <a:pathLst>
              <a:path w="160020" h="1638935">
                <a:moveTo>
                  <a:pt x="159599" y="1638899"/>
                </a:moveTo>
                <a:lnTo>
                  <a:pt x="128538" y="1632998"/>
                </a:lnTo>
                <a:lnTo>
                  <a:pt x="103172" y="1616904"/>
                </a:lnTo>
                <a:lnTo>
                  <a:pt x="86071" y="1593034"/>
                </a:lnTo>
                <a:lnTo>
                  <a:pt x="79799" y="1563803"/>
                </a:lnTo>
                <a:lnTo>
                  <a:pt x="79799" y="895415"/>
                </a:lnTo>
                <a:lnTo>
                  <a:pt x="73528" y="866184"/>
                </a:lnTo>
                <a:lnTo>
                  <a:pt x="56427" y="842313"/>
                </a:lnTo>
                <a:lnTo>
                  <a:pt x="31061" y="826219"/>
                </a:lnTo>
                <a:lnTo>
                  <a:pt x="0" y="820318"/>
                </a:lnTo>
                <a:lnTo>
                  <a:pt x="31061" y="814417"/>
                </a:lnTo>
                <a:lnTo>
                  <a:pt x="56427" y="798323"/>
                </a:lnTo>
                <a:lnTo>
                  <a:pt x="73528" y="774452"/>
                </a:lnTo>
                <a:lnTo>
                  <a:pt x="79799" y="745221"/>
                </a:lnTo>
                <a:lnTo>
                  <a:pt x="79799" y="75096"/>
                </a:lnTo>
                <a:lnTo>
                  <a:pt x="86071" y="45865"/>
                </a:lnTo>
                <a:lnTo>
                  <a:pt x="103172" y="21995"/>
                </a:lnTo>
                <a:lnTo>
                  <a:pt x="128538" y="5901"/>
                </a:lnTo>
                <a:lnTo>
                  <a:pt x="159599" y="0"/>
                </a:lnTo>
              </a:path>
            </a:pathLst>
          </a:custGeom>
          <a:ln w="9524">
            <a:solidFill>
              <a:srgbClr val="1B45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53575" y="2667378"/>
            <a:ext cx="167640" cy="106172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solidFill>
                  <a:srgbClr val="1B4587"/>
                </a:solidFill>
                <a:latin typeface="Arial"/>
                <a:cs typeface="Arial"/>
              </a:rPr>
              <a:t>Servic</a:t>
            </a:r>
            <a:r>
              <a:rPr sz="1000" b="1" dirty="0">
                <a:solidFill>
                  <a:srgbClr val="1B4587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B4587"/>
                </a:solidFill>
                <a:latin typeface="Arial"/>
                <a:cs typeface="Arial"/>
              </a:rPr>
              <a:t>Managed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9226" y="21540"/>
            <a:ext cx="256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595959"/>
                </a:solidFill>
                <a:latin typeface="Calibri"/>
                <a:cs typeface="Calibri"/>
              </a:rPr>
              <a:t>18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882" y="2170787"/>
            <a:ext cx="369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8C1414"/>
                </a:solidFill>
              </a:rPr>
              <a:t>Business</a:t>
            </a:r>
            <a:r>
              <a:rPr sz="3600" spc="-95" dirty="0">
                <a:solidFill>
                  <a:srgbClr val="8C1414"/>
                </a:solidFill>
              </a:rPr>
              <a:t> </a:t>
            </a:r>
            <a:r>
              <a:rPr sz="3600" spc="-5" dirty="0">
                <a:solidFill>
                  <a:srgbClr val="8C1414"/>
                </a:solidFill>
              </a:rPr>
              <a:t>Strategy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8988" y="427625"/>
            <a:ext cx="2988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Classroom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ethics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9524" y="1004900"/>
            <a:ext cx="5276215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Please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have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name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screen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Please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keep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muted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during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Please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raise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ask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question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Please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turn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video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possible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770" y="21540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76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Strategic</a:t>
            </a:r>
            <a:r>
              <a:rPr spc="-85" dirty="0"/>
              <a:t> </a:t>
            </a:r>
            <a:r>
              <a:rPr spc="-5" dirty="0"/>
              <a:t>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000" y="3197145"/>
            <a:ext cx="8183880" cy="157924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-4445" algn="ctr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“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organization's </a:t>
            </a:r>
            <a:r>
              <a:rPr sz="1800" i="1" dirty="0">
                <a:latin typeface="Arial"/>
                <a:cs typeface="Arial"/>
              </a:rPr>
              <a:t>response </a:t>
            </a:r>
            <a:r>
              <a:rPr sz="1800" spc="-5" dirty="0">
                <a:latin typeface="Arial"/>
                <a:cs typeface="Arial"/>
              </a:rPr>
              <a:t>to environmental </a:t>
            </a:r>
            <a:r>
              <a:rPr sz="1800" dirty="0">
                <a:latin typeface="Arial"/>
                <a:cs typeface="Arial"/>
              </a:rPr>
              <a:t>change, constrained </a:t>
            </a:r>
            <a:r>
              <a:rPr sz="1800" spc="-5" dirty="0">
                <a:latin typeface="Arial"/>
                <a:cs typeface="Arial"/>
              </a:rPr>
              <a:t>by the </a:t>
            </a:r>
            <a:r>
              <a:rPr sz="1800" dirty="0">
                <a:latin typeface="Arial"/>
                <a:cs typeface="Arial"/>
              </a:rPr>
              <a:t> momentum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bureaucracy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accelerated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dampened by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leadership</a:t>
            </a:r>
            <a:r>
              <a:rPr sz="2400" b="1" dirty="0"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80"/>
              </a:spcBef>
            </a:pPr>
            <a:r>
              <a:rPr sz="1800" b="1" spc="-5" dirty="0">
                <a:latin typeface="Arial"/>
                <a:cs typeface="Arial"/>
              </a:rPr>
              <a:t>Henry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Mintzberg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Management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412" y="1682025"/>
            <a:ext cx="4545074" cy="736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28442" y="1274962"/>
            <a:ext cx="7156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Intended  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9272" y="1274962"/>
            <a:ext cx="8356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6360" marR="5080" indent="-7429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Deliberate  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1495" y="2483987"/>
            <a:ext cx="875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6045" marR="5080" indent="-939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Unrealized  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4618" y="2483987"/>
            <a:ext cx="7937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6675" marR="5080" indent="-546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Emergent  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8373" y="1212088"/>
            <a:ext cx="7169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Realized  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125" y="21540"/>
            <a:ext cx="295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0" dirty="0">
                <a:solidFill>
                  <a:srgbClr val="595959"/>
                </a:solidFill>
                <a:latin typeface="Calibri"/>
                <a:cs typeface="Calibri"/>
              </a:rPr>
              <a:t>20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863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Busines</a:t>
            </a:r>
            <a:r>
              <a:rPr dirty="0"/>
              <a:t>s</a:t>
            </a:r>
            <a:r>
              <a:rPr spc="-165" dirty="0"/>
              <a:t> </a:t>
            </a:r>
            <a:r>
              <a:rPr spc="-5" dirty="0"/>
              <a:t>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6500" y="1388650"/>
            <a:ext cx="7259320" cy="3755390"/>
            <a:chOff x="126500" y="1388650"/>
            <a:chExt cx="7259320" cy="3755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6911" y="1388650"/>
              <a:ext cx="5148831" cy="3754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00" y="4332700"/>
              <a:ext cx="1936799" cy="5449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66415" y="1083638"/>
            <a:ext cx="3809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Business</a:t>
            </a:r>
            <a:r>
              <a:rPr sz="1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Canvas</a:t>
            </a:r>
            <a:r>
              <a:rPr sz="1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4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Alex</a:t>
            </a:r>
            <a:r>
              <a:rPr sz="1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Osterwalder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25" y="4888413"/>
            <a:ext cx="1812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https://strategyzer.com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02987" y="2296987"/>
            <a:ext cx="4843145" cy="1903095"/>
            <a:chOff x="2302987" y="2296987"/>
            <a:chExt cx="4843145" cy="1903095"/>
          </a:xfrm>
        </p:grpSpPr>
        <p:sp>
          <p:nvSpPr>
            <p:cNvPr id="10" name="object 10"/>
            <p:cNvSpPr/>
            <p:nvPr/>
          </p:nvSpPr>
          <p:spPr>
            <a:xfrm>
              <a:off x="4281250" y="2311275"/>
              <a:ext cx="2623185" cy="1359535"/>
            </a:xfrm>
            <a:custGeom>
              <a:avLst/>
              <a:gdLst/>
              <a:ahLst/>
              <a:cxnLst/>
              <a:rect l="l" t="t" r="r" b="b"/>
              <a:pathLst>
                <a:path w="2623184" h="1359535">
                  <a:moveTo>
                    <a:pt x="149699" y="0"/>
                  </a:moveTo>
                  <a:lnTo>
                    <a:pt x="0" y="1359224"/>
                  </a:lnTo>
                  <a:lnTo>
                    <a:pt x="2622649" y="1335274"/>
                  </a:lnTo>
                  <a:lnTo>
                    <a:pt x="2059799" y="5999"/>
                  </a:lnTo>
                  <a:lnTo>
                    <a:pt x="149699" y="0"/>
                  </a:lnTo>
                  <a:close/>
                </a:path>
              </a:pathLst>
            </a:custGeom>
            <a:ln w="2857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4800" y="2317275"/>
              <a:ext cx="1850389" cy="1335405"/>
            </a:xfrm>
            <a:custGeom>
              <a:avLst/>
              <a:gdLst/>
              <a:ahLst/>
              <a:cxnLst/>
              <a:rect l="l" t="t" r="r" b="b"/>
              <a:pathLst>
                <a:path w="1850389" h="1335404">
                  <a:moveTo>
                    <a:pt x="622724" y="0"/>
                  </a:moveTo>
                  <a:lnTo>
                    <a:pt x="0" y="1335274"/>
                  </a:lnTo>
                  <a:lnTo>
                    <a:pt x="1694549" y="1335274"/>
                  </a:lnTo>
                  <a:lnTo>
                    <a:pt x="1850224" y="0"/>
                  </a:lnTo>
                  <a:lnTo>
                    <a:pt x="622724" y="0"/>
                  </a:lnTo>
                  <a:close/>
                </a:path>
              </a:pathLst>
            </a:custGeom>
            <a:ln w="28574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7275" y="3706425"/>
              <a:ext cx="4814570" cy="479425"/>
            </a:xfrm>
            <a:custGeom>
              <a:avLst/>
              <a:gdLst/>
              <a:ahLst/>
              <a:cxnLst/>
              <a:rect l="l" t="t" r="r" b="b"/>
              <a:pathLst>
                <a:path w="4814570" h="479425">
                  <a:moveTo>
                    <a:pt x="227524" y="11974"/>
                  </a:moveTo>
                  <a:lnTo>
                    <a:pt x="4616574" y="0"/>
                  </a:lnTo>
                  <a:lnTo>
                    <a:pt x="4814174" y="473049"/>
                  </a:lnTo>
                  <a:lnTo>
                    <a:pt x="0" y="479024"/>
                  </a:lnTo>
                  <a:lnTo>
                    <a:pt x="227524" y="11974"/>
                  </a:lnTo>
                  <a:close/>
                </a:path>
              </a:pathLst>
            </a:custGeom>
            <a:ln w="2857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05050" y="2309306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761C"/>
                </a:solidFill>
                <a:latin typeface="Arial"/>
                <a:cs typeface="Arial"/>
              </a:rPr>
              <a:t>Desirability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875" y="2279381"/>
            <a:ext cx="114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B5394"/>
                </a:solidFill>
                <a:latin typeface="Arial"/>
                <a:cs typeface="Arial"/>
              </a:rPr>
              <a:t>Feasibility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08625" y="3934081"/>
            <a:ext cx="896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90000"/>
                </a:solidFill>
                <a:latin typeface="Arial"/>
                <a:cs typeface="Arial"/>
              </a:rPr>
              <a:t>Viability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003" y="21540"/>
            <a:ext cx="255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595959"/>
                </a:solidFill>
                <a:latin typeface="Calibri"/>
                <a:cs typeface="Calibri"/>
              </a:rPr>
              <a:t>21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9250"/>
            <a:ext cx="9144000" cy="3404870"/>
            <a:chOff x="0" y="1739250"/>
            <a:chExt cx="9144000" cy="3404870"/>
          </a:xfrm>
        </p:grpSpPr>
        <p:sp>
          <p:nvSpPr>
            <p:cNvPr id="3" name="object 3"/>
            <p:cNvSpPr/>
            <p:nvPr/>
          </p:nvSpPr>
          <p:spPr>
            <a:xfrm>
              <a:off x="3130354" y="1758300"/>
              <a:ext cx="2883535" cy="2740660"/>
            </a:xfrm>
            <a:custGeom>
              <a:avLst/>
              <a:gdLst/>
              <a:ahLst/>
              <a:cxnLst/>
              <a:rect l="l" t="t" r="r" b="b"/>
              <a:pathLst>
                <a:path w="2883535" h="2740660">
                  <a:moveTo>
                    <a:pt x="2332633" y="2740192"/>
                  </a:moveTo>
                  <a:lnTo>
                    <a:pt x="550659" y="2740192"/>
                  </a:lnTo>
                  <a:lnTo>
                    <a:pt x="0" y="1046660"/>
                  </a:lnTo>
                  <a:lnTo>
                    <a:pt x="1441646" y="0"/>
                  </a:lnTo>
                  <a:lnTo>
                    <a:pt x="2883293" y="1046660"/>
                  </a:lnTo>
                  <a:lnTo>
                    <a:pt x="2332633" y="274019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30354" y="1758300"/>
              <a:ext cx="2883535" cy="2740660"/>
            </a:xfrm>
            <a:custGeom>
              <a:avLst/>
              <a:gdLst/>
              <a:ahLst/>
              <a:cxnLst/>
              <a:rect l="l" t="t" r="r" b="b"/>
              <a:pathLst>
                <a:path w="2883535" h="2740660">
                  <a:moveTo>
                    <a:pt x="0" y="1046660"/>
                  </a:moveTo>
                  <a:lnTo>
                    <a:pt x="1441646" y="0"/>
                  </a:lnTo>
                  <a:lnTo>
                    <a:pt x="2883293" y="1046660"/>
                  </a:lnTo>
                  <a:lnTo>
                    <a:pt x="2332633" y="2740192"/>
                  </a:lnTo>
                  <a:lnTo>
                    <a:pt x="550659" y="2740192"/>
                  </a:lnTo>
                  <a:lnTo>
                    <a:pt x="0" y="1046660"/>
                  </a:lnTo>
                  <a:close/>
                </a:path>
              </a:pathLst>
            </a:custGeom>
            <a:ln w="38099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4312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Developing</a:t>
            </a:r>
            <a:r>
              <a:rPr spc="-3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Sound</a:t>
            </a:r>
            <a:r>
              <a:rPr spc="-35" dirty="0"/>
              <a:t> </a:t>
            </a:r>
            <a:r>
              <a:rPr spc="-5" dirty="0"/>
              <a:t>Strategy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solidFill>
                  <a:srgbClr val="595959"/>
                </a:solidFill>
              </a:rPr>
              <a:t>Henry</a:t>
            </a:r>
            <a:r>
              <a:rPr sz="2400" spc="-50" dirty="0">
                <a:solidFill>
                  <a:srgbClr val="595959"/>
                </a:solidFill>
              </a:rPr>
              <a:t> </a:t>
            </a:r>
            <a:r>
              <a:rPr sz="2400" dirty="0">
                <a:solidFill>
                  <a:srgbClr val="595959"/>
                </a:solidFill>
              </a:rPr>
              <a:t>Mintzberg</a:t>
            </a:r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871440" y="2777426"/>
            <a:ext cx="14109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0970">
              <a:lnSpc>
                <a:spcPct val="113599"/>
              </a:lnSpc>
              <a:spcBef>
                <a:spcPts val="100"/>
              </a:spcBef>
            </a:pPr>
            <a:r>
              <a:rPr sz="2200" b="1" spc="-55" dirty="0">
                <a:solidFill>
                  <a:srgbClr val="783E04"/>
                </a:solidFill>
                <a:latin typeface="Trebuchet MS"/>
                <a:cs typeface="Trebuchet MS"/>
              </a:rPr>
              <a:t>Th</a:t>
            </a:r>
            <a:r>
              <a:rPr sz="2200" b="1" spc="-45" dirty="0">
                <a:solidFill>
                  <a:srgbClr val="783E04"/>
                </a:solidFill>
                <a:latin typeface="Trebuchet MS"/>
                <a:cs typeface="Trebuchet MS"/>
              </a:rPr>
              <a:t>e</a:t>
            </a:r>
            <a:r>
              <a:rPr sz="2200" b="1" spc="-12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2200" b="1" spc="-30" dirty="0">
                <a:solidFill>
                  <a:srgbClr val="783E04"/>
                </a:solidFill>
                <a:latin typeface="Trebuchet MS"/>
                <a:cs typeface="Trebuchet MS"/>
              </a:rPr>
              <a:t>5</a:t>
            </a:r>
            <a:r>
              <a:rPr sz="2200" b="1" spc="-12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2200" b="1" spc="120" dirty="0">
                <a:solidFill>
                  <a:srgbClr val="783E04"/>
                </a:solidFill>
                <a:latin typeface="Trebuchet MS"/>
                <a:cs typeface="Trebuchet MS"/>
              </a:rPr>
              <a:t>Ps  </a:t>
            </a:r>
            <a:r>
              <a:rPr sz="2200" b="1" spc="-25" dirty="0">
                <a:solidFill>
                  <a:srgbClr val="783E04"/>
                </a:solidFill>
                <a:latin typeface="Trebuchet MS"/>
                <a:cs typeface="Trebuchet MS"/>
              </a:rPr>
              <a:t>o</a:t>
            </a:r>
            <a:r>
              <a:rPr sz="2200" b="1" spc="-15" dirty="0">
                <a:solidFill>
                  <a:srgbClr val="783E04"/>
                </a:solidFill>
                <a:latin typeface="Trebuchet MS"/>
                <a:cs typeface="Trebuchet MS"/>
              </a:rPr>
              <a:t>f</a:t>
            </a:r>
            <a:r>
              <a:rPr sz="2200" b="1" spc="-12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783E04"/>
                </a:solidFill>
                <a:latin typeface="Trebuchet MS"/>
                <a:cs typeface="Trebuchet MS"/>
              </a:rPr>
              <a:t>St</a:t>
            </a:r>
            <a:r>
              <a:rPr sz="2200" b="1" spc="-50" dirty="0">
                <a:solidFill>
                  <a:srgbClr val="783E04"/>
                </a:solidFill>
                <a:latin typeface="Trebuchet MS"/>
                <a:cs typeface="Trebuchet MS"/>
              </a:rPr>
              <a:t>r</a:t>
            </a:r>
            <a:r>
              <a:rPr sz="2200" b="1" spc="-30" dirty="0">
                <a:solidFill>
                  <a:srgbClr val="783E04"/>
                </a:solidFill>
                <a:latin typeface="Trebuchet MS"/>
                <a:cs typeface="Trebuchet MS"/>
              </a:rPr>
              <a:t>ategy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4336" y="1179086"/>
            <a:ext cx="1294130" cy="1294765"/>
            <a:chOff x="3934336" y="1179086"/>
            <a:chExt cx="1294130" cy="12947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336" y="1179086"/>
              <a:ext cx="1293900" cy="1294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91486" y="1217186"/>
              <a:ext cx="1179830" cy="1180465"/>
            </a:xfrm>
            <a:custGeom>
              <a:avLst/>
              <a:gdLst/>
              <a:ahLst/>
              <a:cxnLst/>
              <a:rect l="l" t="t" r="r" b="b"/>
              <a:pathLst>
                <a:path w="1179829" h="1180464">
                  <a:moveTo>
                    <a:pt x="589799" y="1180199"/>
                  </a:moveTo>
                  <a:lnTo>
                    <a:pt x="541427" y="1178243"/>
                  </a:lnTo>
                  <a:lnTo>
                    <a:pt x="494131" y="1172476"/>
                  </a:lnTo>
                  <a:lnTo>
                    <a:pt x="448064" y="1163050"/>
                  </a:lnTo>
                  <a:lnTo>
                    <a:pt x="403377" y="1150116"/>
                  </a:lnTo>
                  <a:lnTo>
                    <a:pt x="360223" y="1133826"/>
                  </a:lnTo>
                  <a:lnTo>
                    <a:pt x="318752" y="1114334"/>
                  </a:lnTo>
                  <a:lnTo>
                    <a:pt x="279118" y="1091789"/>
                  </a:lnTo>
                  <a:lnTo>
                    <a:pt x="241471" y="1066344"/>
                  </a:lnTo>
                  <a:lnTo>
                    <a:pt x="205964" y="1038152"/>
                  </a:lnTo>
                  <a:lnTo>
                    <a:pt x="172748" y="1007363"/>
                  </a:lnTo>
                  <a:lnTo>
                    <a:pt x="141975" y="974130"/>
                  </a:lnTo>
                  <a:lnTo>
                    <a:pt x="113797" y="938605"/>
                  </a:lnTo>
                  <a:lnTo>
                    <a:pt x="88365" y="900939"/>
                  </a:lnTo>
                  <a:lnTo>
                    <a:pt x="65832" y="861284"/>
                  </a:lnTo>
                  <a:lnTo>
                    <a:pt x="46349" y="819793"/>
                  </a:lnTo>
                  <a:lnTo>
                    <a:pt x="30068" y="776617"/>
                  </a:lnTo>
                  <a:lnTo>
                    <a:pt x="17141" y="731907"/>
                  </a:lnTo>
                  <a:lnTo>
                    <a:pt x="7719" y="685817"/>
                  </a:lnTo>
                  <a:lnTo>
                    <a:pt x="1955" y="638497"/>
                  </a:lnTo>
                  <a:lnTo>
                    <a:pt x="0" y="590099"/>
                  </a:lnTo>
                  <a:lnTo>
                    <a:pt x="1955" y="541702"/>
                  </a:lnTo>
                  <a:lnTo>
                    <a:pt x="7719" y="494382"/>
                  </a:lnTo>
                  <a:lnTo>
                    <a:pt x="17141" y="448292"/>
                  </a:lnTo>
                  <a:lnTo>
                    <a:pt x="30068" y="403582"/>
                  </a:lnTo>
                  <a:lnTo>
                    <a:pt x="46349" y="360406"/>
                  </a:lnTo>
                  <a:lnTo>
                    <a:pt x="65832" y="318915"/>
                  </a:lnTo>
                  <a:lnTo>
                    <a:pt x="88365" y="279260"/>
                  </a:lnTo>
                  <a:lnTo>
                    <a:pt x="113797" y="241594"/>
                  </a:lnTo>
                  <a:lnTo>
                    <a:pt x="141975" y="206069"/>
                  </a:lnTo>
                  <a:lnTo>
                    <a:pt x="172748" y="172836"/>
                  </a:lnTo>
                  <a:lnTo>
                    <a:pt x="205964" y="142047"/>
                  </a:lnTo>
                  <a:lnTo>
                    <a:pt x="241471" y="113855"/>
                  </a:lnTo>
                  <a:lnTo>
                    <a:pt x="279118" y="88410"/>
                  </a:lnTo>
                  <a:lnTo>
                    <a:pt x="318752" y="65865"/>
                  </a:lnTo>
                  <a:lnTo>
                    <a:pt x="360223" y="46372"/>
                  </a:lnTo>
                  <a:lnTo>
                    <a:pt x="403377" y="30083"/>
                  </a:lnTo>
                  <a:lnTo>
                    <a:pt x="448064" y="17149"/>
                  </a:lnTo>
                  <a:lnTo>
                    <a:pt x="494131" y="7723"/>
                  </a:lnTo>
                  <a:lnTo>
                    <a:pt x="541427" y="1956"/>
                  </a:lnTo>
                  <a:lnTo>
                    <a:pt x="589799" y="0"/>
                  </a:lnTo>
                  <a:lnTo>
                    <a:pt x="641659" y="2283"/>
                  </a:lnTo>
                  <a:lnTo>
                    <a:pt x="692771" y="9060"/>
                  </a:lnTo>
                  <a:lnTo>
                    <a:pt x="742866" y="20217"/>
                  </a:lnTo>
                  <a:lnTo>
                    <a:pt x="791672" y="35641"/>
                  </a:lnTo>
                  <a:lnTo>
                    <a:pt x="838916" y="55220"/>
                  </a:lnTo>
                  <a:lnTo>
                    <a:pt x="884328" y="78842"/>
                  </a:lnTo>
                  <a:lnTo>
                    <a:pt x="927636" y="106393"/>
                  </a:lnTo>
                  <a:lnTo>
                    <a:pt x="968567" y="137762"/>
                  </a:lnTo>
                  <a:lnTo>
                    <a:pt x="1006851" y="172836"/>
                  </a:lnTo>
                  <a:lnTo>
                    <a:pt x="1041907" y="211139"/>
                  </a:lnTo>
                  <a:lnTo>
                    <a:pt x="1073260" y="252092"/>
                  </a:lnTo>
                  <a:lnTo>
                    <a:pt x="1100797" y="295421"/>
                  </a:lnTo>
                  <a:lnTo>
                    <a:pt x="1124407" y="340856"/>
                  </a:lnTo>
                  <a:lnTo>
                    <a:pt x="1143976" y="388124"/>
                  </a:lnTo>
                  <a:lnTo>
                    <a:pt x="1159393" y="436955"/>
                  </a:lnTo>
                  <a:lnTo>
                    <a:pt x="1170544" y="487075"/>
                  </a:lnTo>
                  <a:lnTo>
                    <a:pt x="1177317" y="538214"/>
                  </a:lnTo>
                  <a:lnTo>
                    <a:pt x="1179599" y="590099"/>
                  </a:lnTo>
                  <a:lnTo>
                    <a:pt x="1177644" y="638497"/>
                  </a:lnTo>
                  <a:lnTo>
                    <a:pt x="1171880" y="685817"/>
                  </a:lnTo>
                  <a:lnTo>
                    <a:pt x="1162458" y="731907"/>
                  </a:lnTo>
                  <a:lnTo>
                    <a:pt x="1149531" y="776617"/>
                  </a:lnTo>
                  <a:lnTo>
                    <a:pt x="1133250" y="819793"/>
                  </a:lnTo>
                  <a:lnTo>
                    <a:pt x="1113767" y="861284"/>
                  </a:lnTo>
                  <a:lnTo>
                    <a:pt x="1091234" y="900939"/>
                  </a:lnTo>
                  <a:lnTo>
                    <a:pt x="1065802" y="938605"/>
                  </a:lnTo>
                  <a:lnTo>
                    <a:pt x="1037624" y="974130"/>
                  </a:lnTo>
                  <a:lnTo>
                    <a:pt x="1006851" y="1007363"/>
                  </a:lnTo>
                  <a:lnTo>
                    <a:pt x="973635" y="1038152"/>
                  </a:lnTo>
                  <a:lnTo>
                    <a:pt x="938128" y="1066344"/>
                  </a:lnTo>
                  <a:lnTo>
                    <a:pt x="900481" y="1091789"/>
                  </a:lnTo>
                  <a:lnTo>
                    <a:pt x="860847" y="1114334"/>
                  </a:lnTo>
                  <a:lnTo>
                    <a:pt x="819376" y="1133826"/>
                  </a:lnTo>
                  <a:lnTo>
                    <a:pt x="776222" y="1150116"/>
                  </a:lnTo>
                  <a:lnTo>
                    <a:pt x="731535" y="1163050"/>
                  </a:lnTo>
                  <a:lnTo>
                    <a:pt x="685468" y="1172476"/>
                  </a:lnTo>
                  <a:lnTo>
                    <a:pt x="638172" y="1178243"/>
                  </a:lnTo>
                  <a:lnTo>
                    <a:pt x="589799" y="11801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16819" y="1698002"/>
            <a:ext cx="328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Plan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10302" y="2174809"/>
            <a:ext cx="1294130" cy="1294765"/>
            <a:chOff x="5310302" y="2174809"/>
            <a:chExt cx="1294130" cy="129476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0302" y="2174809"/>
              <a:ext cx="1293900" cy="12945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67452" y="2212909"/>
              <a:ext cx="1179830" cy="1180465"/>
            </a:xfrm>
            <a:custGeom>
              <a:avLst/>
              <a:gdLst/>
              <a:ahLst/>
              <a:cxnLst/>
              <a:rect l="l" t="t" r="r" b="b"/>
              <a:pathLst>
                <a:path w="1179829" h="1180464">
                  <a:moveTo>
                    <a:pt x="589799" y="1180199"/>
                  </a:moveTo>
                  <a:lnTo>
                    <a:pt x="541427" y="1178243"/>
                  </a:lnTo>
                  <a:lnTo>
                    <a:pt x="494131" y="1172476"/>
                  </a:lnTo>
                  <a:lnTo>
                    <a:pt x="448064" y="1163049"/>
                  </a:lnTo>
                  <a:lnTo>
                    <a:pt x="403377" y="1150116"/>
                  </a:lnTo>
                  <a:lnTo>
                    <a:pt x="360223" y="1133826"/>
                  </a:lnTo>
                  <a:lnTo>
                    <a:pt x="318752" y="1114333"/>
                  </a:lnTo>
                  <a:lnTo>
                    <a:pt x="279118" y="1091789"/>
                  </a:lnTo>
                  <a:lnTo>
                    <a:pt x="241471" y="1066344"/>
                  </a:lnTo>
                  <a:lnTo>
                    <a:pt x="205964" y="1038152"/>
                  </a:lnTo>
                  <a:lnTo>
                    <a:pt x="172748" y="1007363"/>
                  </a:lnTo>
                  <a:lnTo>
                    <a:pt x="141975" y="974130"/>
                  </a:lnTo>
                  <a:lnTo>
                    <a:pt x="113797" y="938605"/>
                  </a:lnTo>
                  <a:lnTo>
                    <a:pt x="88365" y="900939"/>
                  </a:lnTo>
                  <a:lnTo>
                    <a:pt x="65832" y="861284"/>
                  </a:lnTo>
                  <a:lnTo>
                    <a:pt x="46349" y="819793"/>
                  </a:lnTo>
                  <a:lnTo>
                    <a:pt x="30068" y="776617"/>
                  </a:lnTo>
                  <a:lnTo>
                    <a:pt x="17141" y="731907"/>
                  </a:lnTo>
                  <a:lnTo>
                    <a:pt x="7719" y="685817"/>
                  </a:lnTo>
                  <a:lnTo>
                    <a:pt x="1955" y="638497"/>
                  </a:lnTo>
                  <a:lnTo>
                    <a:pt x="0" y="590099"/>
                  </a:lnTo>
                  <a:lnTo>
                    <a:pt x="1955" y="541702"/>
                  </a:lnTo>
                  <a:lnTo>
                    <a:pt x="7719" y="494382"/>
                  </a:lnTo>
                  <a:lnTo>
                    <a:pt x="17141" y="448292"/>
                  </a:lnTo>
                  <a:lnTo>
                    <a:pt x="30068" y="403582"/>
                  </a:lnTo>
                  <a:lnTo>
                    <a:pt x="46349" y="360406"/>
                  </a:lnTo>
                  <a:lnTo>
                    <a:pt x="65832" y="318914"/>
                  </a:lnTo>
                  <a:lnTo>
                    <a:pt x="88365" y="279260"/>
                  </a:lnTo>
                  <a:lnTo>
                    <a:pt x="113797" y="241594"/>
                  </a:lnTo>
                  <a:lnTo>
                    <a:pt x="141975" y="206069"/>
                  </a:lnTo>
                  <a:lnTo>
                    <a:pt x="172748" y="172836"/>
                  </a:lnTo>
                  <a:lnTo>
                    <a:pt x="205964" y="142047"/>
                  </a:lnTo>
                  <a:lnTo>
                    <a:pt x="241471" y="113855"/>
                  </a:lnTo>
                  <a:lnTo>
                    <a:pt x="279118" y="88410"/>
                  </a:lnTo>
                  <a:lnTo>
                    <a:pt x="318752" y="65865"/>
                  </a:lnTo>
                  <a:lnTo>
                    <a:pt x="360223" y="46372"/>
                  </a:lnTo>
                  <a:lnTo>
                    <a:pt x="403377" y="30083"/>
                  </a:lnTo>
                  <a:lnTo>
                    <a:pt x="448064" y="17149"/>
                  </a:lnTo>
                  <a:lnTo>
                    <a:pt x="494131" y="7723"/>
                  </a:lnTo>
                  <a:lnTo>
                    <a:pt x="541427" y="1956"/>
                  </a:lnTo>
                  <a:lnTo>
                    <a:pt x="589799" y="0"/>
                  </a:lnTo>
                  <a:lnTo>
                    <a:pt x="641658" y="2283"/>
                  </a:lnTo>
                  <a:lnTo>
                    <a:pt x="692771" y="9060"/>
                  </a:lnTo>
                  <a:lnTo>
                    <a:pt x="742866" y="20217"/>
                  </a:lnTo>
                  <a:lnTo>
                    <a:pt x="791672" y="35641"/>
                  </a:lnTo>
                  <a:lnTo>
                    <a:pt x="838916" y="55220"/>
                  </a:lnTo>
                  <a:lnTo>
                    <a:pt x="884328" y="78842"/>
                  </a:lnTo>
                  <a:lnTo>
                    <a:pt x="927635" y="106393"/>
                  </a:lnTo>
                  <a:lnTo>
                    <a:pt x="968567" y="137762"/>
                  </a:lnTo>
                  <a:lnTo>
                    <a:pt x="1006851" y="172836"/>
                  </a:lnTo>
                  <a:lnTo>
                    <a:pt x="1041907" y="211139"/>
                  </a:lnTo>
                  <a:lnTo>
                    <a:pt x="1073260" y="252091"/>
                  </a:lnTo>
                  <a:lnTo>
                    <a:pt x="1100797" y="295421"/>
                  </a:lnTo>
                  <a:lnTo>
                    <a:pt x="1124407" y="340856"/>
                  </a:lnTo>
                  <a:lnTo>
                    <a:pt x="1143976" y="388124"/>
                  </a:lnTo>
                  <a:lnTo>
                    <a:pt x="1159393" y="436955"/>
                  </a:lnTo>
                  <a:lnTo>
                    <a:pt x="1170544" y="487075"/>
                  </a:lnTo>
                  <a:lnTo>
                    <a:pt x="1177317" y="538214"/>
                  </a:lnTo>
                  <a:lnTo>
                    <a:pt x="1179599" y="590099"/>
                  </a:lnTo>
                  <a:lnTo>
                    <a:pt x="1177644" y="638497"/>
                  </a:lnTo>
                  <a:lnTo>
                    <a:pt x="1171880" y="685817"/>
                  </a:lnTo>
                  <a:lnTo>
                    <a:pt x="1162458" y="731907"/>
                  </a:lnTo>
                  <a:lnTo>
                    <a:pt x="1149531" y="776617"/>
                  </a:lnTo>
                  <a:lnTo>
                    <a:pt x="1133250" y="819793"/>
                  </a:lnTo>
                  <a:lnTo>
                    <a:pt x="1113767" y="861284"/>
                  </a:lnTo>
                  <a:lnTo>
                    <a:pt x="1091234" y="900939"/>
                  </a:lnTo>
                  <a:lnTo>
                    <a:pt x="1065802" y="938605"/>
                  </a:lnTo>
                  <a:lnTo>
                    <a:pt x="1037624" y="974130"/>
                  </a:lnTo>
                  <a:lnTo>
                    <a:pt x="1006851" y="1007363"/>
                  </a:lnTo>
                  <a:lnTo>
                    <a:pt x="973635" y="1038152"/>
                  </a:lnTo>
                  <a:lnTo>
                    <a:pt x="938128" y="1066344"/>
                  </a:lnTo>
                  <a:lnTo>
                    <a:pt x="900481" y="1091789"/>
                  </a:lnTo>
                  <a:lnTo>
                    <a:pt x="860847" y="1114333"/>
                  </a:lnTo>
                  <a:lnTo>
                    <a:pt x="819376" y="1133826"/>
                  </a:lnTo>
                  <a:lnTo>
                    <a:pt x="776222" y="1150116"/>
                  </a:lnTo>
                  <a:lnTo>
                    <a:pt x="731535" y="1163049"/>
                  </a:lnTo>
                  <a:lnTo>
                    <a:pt x="685468" y="1172476"/>
                  </a:lnTo>
                  <a:lnTo>
                    <a:pt x="638172" y="1178243"/>
                  </a:lnTo>
                  <a:lnTo>
                    <a:pt x="589799" y="11801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94298" y="2693725"/>
            <a:ext cx="526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attern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04984" y="3835415"/>
            <a:ext cx="1294130" cy="1294765"/>
            <a:chOff x="4804984" y="3835415"/>
            <a:chExt cx="1294130" cy="129476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984" y="3835415"/>
              <a:ext cx="1293900" cy="12945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62134" y="3873514"/>
              <a:ext cx="1179830" cy="1180465"/>
            </a:xfrm>
            <a:custGeom>
              <a:avLst/>
              <a:gdLst/>
              <a:ahLst/>
              <a:cxnLst/>
              <a:rect l="l" t="t" r="r" b="b"/>
              <a:pathLst>
                <a:path w="1179829" h="1180464">
                  <a:moveTo>
                    <a:pt x="589799" y="1180199"/>
                  </a:moveTo>
                  <a:lnTo>
                    <a:pt x="541427" y="1178243"/>
                  </a:lnTo>
                  <a:lnTo>
                    <a:pt x="494131" y="1172476"/>
                  </a:lnTo>
                  <a:lnTo>
                    <a:pt x="448064" y="1163050"/>
                  </a:lnTo>
                  <a:lnTo>
                    <a:pt x="403377" y="1150116"/>
                  </a:lnTo>
                  <a:lnTo>
                    <a:pt x="360223" y="1133826"/>
                  </a:lnTo>
                  <a:lnTo>
                    <a:pt x="318752" y="1114334"/>
                  </a:lnTo>
                  <a:lnTo>
                    <a:pt x="279118" y="1091789"/>
                  </a:lnTo>
                  <a:lnTo>
                    <a:pt x="241471" y="1066344"/>
                  </a:lnTo>
                  <a:lnTo>
                    <a:pt x="205964" y="1038152"/>
                  </a:lnTo>
                  <a:lnTo>
                    <a:pt x="172748" y="1007363"/>
                  </a:lnTo>
                  <a:lnTo>
                    <a:pt x="141975" y="974130"/>
                  </a:lnTo>
                  <a:lnTo>
                    <a:pt x="113797" y="938605"/>
                  </a:lnTo>
                  <a:lnTo>
                    <a:pt x="88365" y="900939"/>
                  </a:lnTo>
                  <a:lnTo>
                    <a:pt x="65832" y="861284"/>
                  </a:lnTo>
                  <a:lnTo>
                    <a:pt x="46349" y="819793"/>
                  </a:lnTo>
                  <a:lnTo>
                    <a:pt x="30068" y="776617"/>
                  </a:lnTo>
                  <a:lnTo>
                    <a:pt x="17141" y="731907"/>
                  </a:lnTo>
                  <a:lnTo>
                    <a:pt x="7719" y="685817"/>
                  </a:lnTo>
                  <a:lnTo>
                    <a:pt x="1955" y="638497"/>
                  </a:lnTo>
                  <a:lnTo>
                    <a:pt x="0" y="590099"/>
                  </a:lnTo>
                  <a:lnTo>
                    <a:pt x="1955" y="541702"/>
                  </a:lnTo>
                  <a:lnTo>
                    <a:pt x="7719" y="494382"/>
                  </a:lnTo>
                  <a:lnTo>
                    <a:pt x="17141" y="448292"/>
                  </a:lnTo>
                  <a:lnTo>
                    <a:pt x="30068" y="403582"/>
                  </a:lnTo>
                  <a:lnTo>
                    <a:pt x="46349" y="360406"/>
                  </a:lnTo>
                  <a:lnTo>
                    <a:pt x="65832" y="318915"/>
                  </a:lnTo>
                  <a:lnTo>
                    <a:pt x="88365" y="279260"/>
                  </a:lnTo>
                  <a:lnTo>
                    <a:pt x="113797" y="241594"/>
                  </a:lnTo>
                  <a:lnTo>
                    <a:pt x="141975" y="206069"/>
                  </a:lnTo>
                  <a:lnTo>
                    <a:pt x="172748" y="172836"/>
                  </a:lnTo>
                  <a:lnTo>
                    <a:pt x="205964" y="142047"/>
                  </a:lnTo>
                  <a:lnTo>
                    <a:pt x="241471" y="113855"/>
                  </a:lnTo>
                  <a:lnTo>
                    <a:pt x="279118" y="88410"/>
                  </a:lnTo>
                  <a:lnTo>
                    <a:pt x="318752" y="65865"/>
                  </a:lnTo>
                  <a:lnTo>
                    <a:pt x="360223" y="46372"/>
                  </a:lnTo>
                  <a:lnTo>
                    <a:pt x="403377" y="30083"/>
                  </a:lnTo>
                  <a:lnTo>
                    <a:pt x="448064" y="17149"/>
                  </a:lnTo>
                  <a:lnTo>
                    <a:pt x="494131" y="7723"/>
                  </a:lnTo>
                  <a:lnTo>
                    <a:pt x="541427" y="1956"/>
                  </a:lnTo>
                  <a:lnTo>
                    <a:pt x="589799" y="0"/>
                  </a:lnTo>
                  <a:lnTo>
                    <a:pt x="641658" y="2283"/>
                  </a:lnTo>
                  <a:lnTo>
                    <a:pt x="692771" y="9060"/>
                  </a:lnTo>
                  <a:lnTo>
                    <a:pt x="742866" y="20217"/>
                  </a:lnTo>
                  <a:lnTo>
                    <a:pt x="791672" y="35641"/>
                  </a:lnTo>
                  <a:lnTo>
                    <a:pt x="838916" y="55220"/>
                  </a:lnTo>
                  <a:lnTo>
                    <a:pt x="884328" y="78842"/>
                  </a:lnTo>
                  <a:lnTo>
                    <a:pt x="927635" y="106393"/>
                  </a:lnTo>
                  <a:lnTo>
                    <a:pt x="968567" y="137762"/>
                  </a:lnTo>
                  <a:lnTo>
                    <a:pt x="1006851" y="172836"/>
                  </a:lnTo>
                  <a:lnTo>
                    <a:pt x="1041907" y="211139"/>
                  </a:lnTo>
                  <a:lnTo>
                    <a:pt x="1073260" y="252092"/>
                  </a:lnTo>
                  <a:lnTo>
                    <a:pt x="1100797" y="295421"/>
                  </a:lnTo>
                  <a:lnTo>
                    <a:pt x="1124407" y="340856"/>
                  </a:lnTo>
                  <a:lnTo>
                    <a:pt x="1143976" y="388124"/>
                  </a:lnTo>
                  <a:lnTo>
                    <a:pt x="1159393" y="436955"/>
                  </a:lnTo>
                  <a:lnTo>
                    <a:pt x="1170544" y="487075"/>
                  </a:lnTo>
                  <a:lnTo>
                    <a:pt x="1177317" y="538214"/>
                  </a:lnTo>
                  <a:lnTo>
                    <a:pt x="1179599" y="590099"/>
                  </a:lnTo>
                  <a:lnTo>
                    <a:pt x="1177644" y="638497"/>
                  </a:lnTo>
                  <a:lnTo>
                    <a:pt x="1171880" y="685817"/>
                  </a:lnTo>
                  <a:lnTo>
                    <a:pt x="1162458" y="731907"/>
                  </a:lnTo>
                  <a:lnTo>
                    <a:pt x="1149531" y="776617"/>
                  </a:lnTo>
                  <a:lnTo>
                    <a:pt x="1133250" y="819793"/>
                  </a:lnTo>
                  <a:lnTo>
                    <a:pt x="1113767" y="861284"/>
                  </a:lnTo>
                  <a:lnTo>
                    <a:pt x="1091234" y="900939"/>
                  </a:lnTo>
                  <a:lnTo>
                    <a:pt x="1065802" y="938605"/>
                  </a:lnTo>
                  <a:lnTo>
                    <a:pt x="1037624" y="974130"/>
                  </a:lnTo>
                  <a:lnTo>
                    <a:pt x="1006851" y="1007363"/>
                  </a:lnTo>
                  <a:lnTo>
                    <a:pt x="973635" y="1038152"/>
                  </a:lnTo>
                  <a:lnTo>
                    <a:pt x="938128" y="1066344"/>
                  </a:lnTo>
                  <a:lnTo>
                    <a:pt x="900481" y="1091789"/>
                  </a:lnTo>
                  <a:lnTo>
                    <a:pt x="860847" y="1114334"/>
                  </a:lnTo>
                  <a:lnTo>
                    <a:pt x="819376" y="1133826"/>
                  </a:lnTo>
                  <a:lnTo>
                    <a:pt x="776222" y="1150116"/>
                  </a:lnTo>
                  <a:lnTo>
                    <a:pt x="731535" y="1163050"/>
                  </a:lnTo>
                  <a:lnTo>
                    <a:pt x="685468" y="1172476"/>
                  </a:lnTo>
                  <a:lnTo>
                    <a:pt x="638172" y="1178243"/>
                  </a:lnTo>
                  <a:lnTo>
                    <a:pt x="589799" y="11801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58283" y="4354331"/>
            <a:ext cx="587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Position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43282" y="3835132"/>
            <a:ext cx="1294130" cy="1295400"/>
            <a:chOff x="3043282" y="3835132"/>
            <a:chExt cx="1294130" cy="12954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3282" y="3835132"/>
              <a:ext cx="1293900" cy="12951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00432" y="3873232"/>
              <a:ext cx="1179830" cy="1181100"/>
            </a:xfrm>
            <a:custGeom>
              <a:avLst/>
              <a:gdLst/>
              <a:ahLst/>
              <a:cxnLst/>
              <a:rect l="l" t="t" r="r" b="b"/>
              <a:pathLst>
                <a:path w="1179829" h="1181100">
                  <a:moveTo>
                    <a:pt x="589799" y="1180799"/>
                  </a:moveTo>
                  <a:lnTo>
                    <a:pt x="541427" y="1178842"/>
                  </a:lnTo>
                  <a:lnTo>
                    <a:pt x="494131" y="1173072"/>
                  </a:lnTo>
                  <a:lnTo>
                    <a:pt x="448064" y="1163641"/>
                  </a:lnTo>
                  <a:lnTo>
                    <a:pt x="403377" y="1150701"/>
                  </a:lnTo>
                  <a:lnTo>
                    <a:pt x="360223" y="1134403"/>
                  </a:lnTo>
                  <a:lnTo>
                    <a:pt x="318752" y="1114900"/>
                  </a:lnTo>
                  <a:lnTo>
                    <a:pt x="279118" y="1092344"/>
                  </a:lnTo>
                  <a:lnTo>
                    <a:pt x="241471" y="1066887"/>
                  </a:lnTo>
                  <a:lnTo>
                    <a:pt x="205964" y="1038680"/>
                  </a:lnTo>
                  <a:lnTo>
                    <a:pt x="172748" y="1007875"/>
                  </a:lnTo>
                  <a:lnTo>
                    <a:pt x="141975" y="974626"/>
                  </a:lnTo>
                  <a:lnTo>
                    <a:pt x="113797" y="939082"/>
                  </a:lnTo>
                  <a:lnTo>
                    <a:pt x="88365" y="901397"/>
                  </a:lnTo>
                  <a:lnTo>
                    <a:pt x="65832" y="861722"/>
                  </a:lnTo>
                  <a:lnTo>
                    <a:pt x="46349" y="820210"/>
                  </a:lnTo>
                  <a:lnTo>
                    <a:pt x="30068" y="777012"/>
                  </a:lnTo>
                  <a:lnTo>
                    <a:pt x="17141" y="732280"/>
                  </a:lnTo>
                  <a:lnTo>
                    <a:pt x="7719" y="686166"/>
                  </a:lnTo>
                  <a:lnTo>
                    <a:pt x="1955" y="638822"/>
                  </a:lnTo>
                  <a:lnTo>
                    <a:pt x="0" y="590399"/>
                  </a:lnTo>
                  <a:lnTo>
                    <a:pt x="1955" y="541978"/>
                  </a:lnTo>
                  <a:lnTo>
                    <a:pt x="7719" y="494634"/>
                  </a:lnTo>
                  <a:lnTo>
                    <a:pt x="17141" y="448520"/>
                  </a:lnTo>
                  <a:lnTo>
                    <a:pt x="30068" y="403787"/>
                  </a:lnTo>
                  <a:lnTo>
                    <a:pt x="46349" y="360589"/>
                  </a:lnTo>
                  <a:lnTo>
                    <a:pt x="65832" y="319077"/>
                  </a:lnTo>
                  <a:lnTo>
                    <a:pt x="88365" y="279402"/>
                  </a:lnTo>
                  <a:lnTo>
                    <a:pt x="113797" y="241717"/>
                  </a:lnTo>
                  <a:lnTo>
                    <a:pt x="141975" y="206174"/>
                  </a:lnTo>
                  <a:lnTo>
                    <a:pt x="172748" y="172924"/>
                  </a:lnTo>
                  <a:lnTo>
                    <a:pt x="205964" y="142119"/>
                  </a:lnTo>
                  <a:lnTo>
                    <a:pt x="241471" y="113912"/>
                  </a:lnTo>
                  <a:lnTo>
                    <a:pt x="279118" y="88455"/>
                  </a:lnTo>
                  <a:lnTo>
                    <a:pt x="318752" y="65899"/>
                  </a:lnTo>
                  <a:lnTo>
                    <a:pt x="360223" y="46396"/>
                  </a:lnTo>
                  <a:lnTo>
                    <a:pt x="403377" y="30098"/>
                  </a:lnTo>
                  <a:lnTo>
                    <a:pt x="448064" y="17158"/>
                  </a:lnTo>
                  <a:lnTo>
                    <a:pt x="494131" y="7727"/>
                  </a:lnTo>
                  <a:lnTo>
                    <a:pt x="541427" y="1957"/>
                  </a:lnTo>
                  <a:lnTo>
                    <a:pt x="589799" y="0"/>
                  </a:lnTo>
                  <a:lnTo>
                    <a:pt x="641659" y="2285"/>
                  </a:lnTo>
                  <a:lnTo>
                    <a:pt x="692771" y="9065"/>
                  </a:lnTo>
                  <a:lnTo>
                    <a:pt x="742866" y="20227"/>
                  </a:lnTo>
                  <a:lnTo>
                    <a:pt x="791672" y="35659"/>
                  </a:lnTo>
                  <a:lnTo>
                    <a:pt x="838916" y="55248"/>
                  </a:lnTo>
                  <a:lnTo>
                    <a:pt x="884328" y="78882"/>
                  </a:lnTo>
                  <a:lnTo>
                    <a:pt x="927636" y="106448"/>
                  </a:lnTo>
                  <a:lnTo>
                    <a:pt x="968567" y="137832"/>
                  </a:lnTo>
                  <a:lnTo>
                    <a:pt x="1006851" y="172924"/>
                  </a:lnTo>
                  <a:lnTo>
                    <a:pt x="1041907" y="211247"/>
                  </a:lnTo>
                  <a:lnTo>
                    <a:pt x="1073260" y="252220"/>
                  </a:lnTo>
                  <a:lnTo>
                    <a:pt x="1100797" y="295571"/>
                  </a:lnTo>
                  <a:lnTo>
                    <a:pt x="1124407" y="341029"/>
                  </a:lnTo>
                  <a:lnTo>
                    <a:pt x="1143976" y="388322"/>
                  </a:lnTo>
                  <a:lnTo>
                    <a:pt x="1159393" y="437177"/>
                  </a:lnTo>
                  <a:lnTo>
                    <a:pt x="1170544" y="487323"/>
                  </a:lnTo>
                  <a:lnTo>
                    <a:pt x="1177317" y="538488"/>
                  </a:lnTo>
                  <a:lnTo>
                    <a:pt x="1179599" y="590399"/>
                  </a:lnTo>
                  <a:lnTo>
                    <a:pt x="1177644" y="638822"/>
                  </a:lnTo>
                  <a:lnTo>
                    <a:pt x="1171880" y="686166"/>
                  </a:lnTo>
                  <a:lnTo>
                    <a:pt x="1162458" y="732280"/>
                  </a:lnTo>
                  <a:lnTo>
                    <a:pt x="1149531" y="777012"/>
                  </a:lnTo>
                  <a:lnTo>
                    <a:pt x="1133250" y="820210"/>
                  </a:lnTo>
                  <a:lnTo>
                    <a:pt x="1113767" y="861722"/>
                  </a:lnTo>
                  <a:lnTo>
                    <a:pt x="1091234" y="901397"/>
                  </a:lnTo>
                  <a:lnTo>
                    <a:pt x="1065802" y="939082"/>
                  </a:lnTo>
                  <a:lnTo>
                    <a:pt x="1037624" y="974626"/>
                  </a:lnTo>
                  <a:lnTo>
                    <a:pt x="1006851" y="1007875"/>
                  </a:lnTo>
                  <a:lnTo>
                    <a:pt x="973635" y="1038680"/>
                  </a:lnTo>
                  <a:lnTo>
                    <a:pt x="938128" y="1066887"/>
                  </a:lnTo>
                  <a:lnTo>
                    <a:pt x="900481" y="1092344"/>
                  </a:lnTo>
                  <a:lnTo>
                    <a:pt x="860847" y="1114900"/>
                  </a:lnTo>
                  <a:lnTo>
                    <a:pt x="819376" y="1134403"/>
                  </a:lnTo>
                  <a:lnTo>
                    <a:pt x="776222" y="1150701"/>
                  </a:lnTo>
                  <a:lnTo>
                    <a:pt x="731535" y="1163641"/>
                  </a:lnTo>
                  <a:lnTo>
                    <a:pt x="685468" y="1173072"/>
                  </a:lnTo>
                  <a:lnTo>
                    <a:pt x="638172" y="1178842"/>
                  </a:lnTo>
                  <a:lnTo>
                    <a:pt x="589799" y="1180799"/>
                  </a:lnTo>
                  <a:close/>
                </a:path>
              </a:pathLst>
            </a:custGeom>
            <a:solidFill>
              <a:srgbClr val="F4A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75734" y="4354349"/>
            <a:ext cx="828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Perspective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02879" y="2174800"/>
            <a:ext cx="1294130" cy="1294765"/>
            <a:chOff x="2502879" y="2174800"/>
            <a:chExt cx="1294130" cy="129476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879" y="2174800"/>
              <a:ext cx="1293900" cy="12945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60029" y="2212899"/>
              <a:ext cx="1179830" cy="1180465"/>
            </a:xfrm>
            <a:custGeom>
              <a:avLst/>
              <a:gdLst/>
              <a:ahLst/>
              <a:cxnLst/>
              <a:rect l="l" t="t" r="r" b="b"/>
              <a:pathLst>
                <a:path w="1179829" h="1180464">
                  <a:moveTo>
                    <a:pt x="589799" y="1180199"/>
                  </a:moveTo>
                  <a:lnTo>
                    <a:pt x="541427" y="1178243"/>
                  </a:lnTo>
                  <a:lnTo>
                    <a:pt x="494131" y="1172476"/>
                  </a:lnTo>
                  <a:lnTo>
                    <a:pt x="448064" y="1163050"/>
                  </a:lnTo>
                  <a:lnTo>
                    <a:pt x="403377" y="1150116"/>
                  </a:lnTo>
                  <a:lnTo>
                    <a:pt x="360223" y="1133826"/>
                  </a:lnTo>
                  <a:lnTo>
                    <a:pt x="318752" y="1114334"/>
                  </a:lnTo>
                  <a:lnTo>
                    <a:pt x="279118" y="1091789"/>
                  </a:lnTo>
                  <a:lnTo>
                    <a:pt x="241471" y="1066344"/>
                  </a:lnTo>
                  <a:lnTo>
                    <a:pt x="205964" y="1038152"/>
                  </a:lnTo>
                  <a:lnTo>
                    <a:pt x="172748" y="1007363"/>
                  </a:lnTo>
                  <a:lnTo>
                    <a:pt x="141975" y="974130"/>
                  </a:lnTo>
                  <a:lnTo>
                    <a:pt x="113797" y="938605"/>
                  </a:lnTo>
                  <a:lnTo>
                    <a:pt x="88365" y="900939"/>
                  </a:lnTo>
                  <a:lnTo>
                    <a:pt x="65832" y="861284"/>
                  </a:lnTo>
                  <a:lnTo>
                    <a:pt x="46349" y="819793"/>
                  </a:lnTo>
                  <a:lnTo>
                    <a:pt x="30068" y="776617"/>
                  </a:lnTo>
                  <a:lnTo>
                    <a:pt x="17141" y="731907"/>
                  </a:lnTo>
                  <a:lnTo>
                    <a:pt x="7719" y="685817"/>
                  </a:lnTo>
                  <a:lnTo>
                    <a:pt x="1955" y="638497"/>
                  </a:lnTo>
                  <a:lnTo>
                    <a:pt x="0" y="590099"/>
                  </a:lnTo>
                  <a:lnTo>
                    <a:pt x="1955" y="541702"/>
                  </a:lnTo>
                  <a:lnTo>
                    <a:pt x="7719" y="494382"/>
                  </a:lnTo>
                  <a:lnTo>
                    <a:pt x="17141" y="448292"/>
                  </a:lnTo>
                  <a:lnTo>
                    <a:pt x="30068" y="403582"/>
                  </a:lnTo>
                  <a:lnTo>
                    <a:pt x="46349" y="360406"/>
                  </a:lnTo>
                  <a:lnTo>
                    <a:pt x="65832" y="318915"/>
                  </a:lnTo>
                  <a:lnTo>
                    <a:pt x="88365" y="279260"/>
                  </a:lnTo>
                  <a:lnTo>
                    <a:pt x="113797" y="241594"/>
                  </a:lnTo>
                  <a:lnTo>
                    <a:pt x="141975" y="206069"/>
                  </a:lnTo>
                  <a:lnTo>
                    <a:pt x="172748" y="172836"/>
                  </a:lnTo>
                  <a:lnTo>
                    <a:pt x="205964" y="142047"/>
                  </a:lnTo>
                  <a:lnTo>
                    <a:pt x="241471" y="113855"/>
                  </a:lnTo>
                  <a:lnTo>
                    <a:pt x="279118" y="88410"/>
                  </a:lnTo>
                  <a:lnTo>
                    <a:pt x="318752" y="65865"/>
                  </a:lnTo>
                  <a:lnTo>
                    <a:pt x="360223" y="46372"/>
                  </a:lnTo>
                  <a:lnTo>
                    <a:pt x="403377" y="30083"/>
                  </a:lnTo>
                  <a:lnTo>
                    <a:pt x="448064" y="17149"/>
                  </a:lnTo>
                  <a:lnTo>
                    <a:pt x="494131" y="7723"/>
                  </a:lnTo>
                  <a:lnTo>
                    <a:pt x="541427" y="1956"/>
                  </a:lnTo>
                  <a:lnTo>
                    <a:pt x="589799" y="0"/>
                  </a:lnTo>
                  <a:lnTo>
                    <a:pt x="641659" y="2283"/>
                  </a:lnTo>
                  <a:lnTo>
                    <a:pt x="692771" y="9060"/>
                  </a:lnTo>
                  <a:lnTo>
                    <a:pt x="742866" y="20217"/>
                  </a:lnTo>
                  <a:lnTo>
                    <a:pt x="791672" y="35641"/>
                  </a:lnTo>
                  <a:lnTo>
                    <a:pt x="838916" y="55220"/>
                  </a:lnTo>
                  <a:lnTo>
                    <a:pt x="884328" y="78842"/>
                  </a:lnTo>
                  <a:lnTo>
                    <a:pt x="927636" y="106393"/>
                  </a:lnTo>
                  <a:lnTo>
                    <a:pt x="968567" y="137762"/>
                  </a:lnTo>
                  <a:lnTo>
                    <a:pt x="1006851" y="172836"/>
                  </a:lnTo>
                  <a:lnTo>
                    <a:pt x="1041907" y="211139"/>
                  </a:lnTo>
                  <a:lnTo>
                    <a:pt x="1073260" y="252091"/>
                  </a:lnTo>
                  <a:lnTo>
                    <a:pt x="1100797" y="295421"/>
                  </a:lnTo>
                  <a:lnTo>
                    <a:pt x="1124407" y="340856"/>
                  </a:lnTo>
                  <a:lnTo>
                    <a:pt x="1143976" y="388124"/>
                  </a:lnTo>
                  <a:lnTo>
                    <a:pt x="1159393" y="436955"/>
                  </a:lnTo>
                  <a:lnTo>
                    <a:pt x="1170544" y="487075"/>
                  </a:lnTo>
                  <a:lnTo>
                    <a:pt x="1177317" y="538214"/>
                  </a:lnTo>
                  <a:lnTo>
                    <a:pt x="1179600" y="590099"/>
                  </a:lnTo>
                  <a:lnTo>
                    <a:pt x="1177645" y="638497"/>
                  </a:lnTo>
                  <a:lnTo>
                    <a:pt x="1171880" y="685817"/>
                  </a:lnTo>
                  <a:lnTo>
                    <a:pt x="1162459" y="731907"/>
                  </a:lnTo>
                  <a:lnTo>
                    <a:pt x="1149531" y="776617"/>
                  </a:lnTo>
                  <a:lnTo>
                    <a:pt x="1133250" y="819793"/>
                  </a:lnTo>
                  <a:lnTo>
                    <a:pt x="1113767" y="861284"/>
                  </a:lnTo>
                  <a:lnTo>
                    <a:pt x="1091234" y="900939"/>
                  </a:lnTo>
                  <a:lnTo>
                    <a:pt x="1065803" y="938605"/>
                  </a:lnTo>
                  <a:lnTo>
                    <a:pt x="1037624" y="974130"/>
                  </a:lnTo>
                  <a:lnTo>
                    <a:pt x="1006851" y="1007363"/>
                  </a:lnTo>
                  <a:lnTo>
                    <a:pt x="973635" y="1038152"/>
                  </a:lnTo>
                  <a:lnTo>
                    <a:pt x="938128" y="1066344"/>
                  </a:lnTo>
                  <a:lnTo>
                    <a:pt x="900481" y="1091789"/>
                  </a:lnTo>
                  <a:lnTo>
                    <a:pt x="860847" y="1114334"/>
                  </a:lnTo>
                  <a:lnTo>
                    <a:pt x="819376" y="1133826"/>
                  </a:lnTo>
                  <a:lnTo>
                    <a:pt x="776222" y="1150116"/>
                  </a:lnTo>
                  <a:lnTo>
                    <a:pt x="731535" y="1163050"/>
                  </a:lnTo>
                  <a:lnTo>
                    <a:pt x="685468" y="1172476"/>
                  </a:lnTo>
                  <a:lnTo>
                    <a:pt x="638172" y="1178243"/>
                  </a:lnTo>
                  <a:lnTo>
                    <a:pt x="589799" y="11801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89045" y="2693716"/>
            <a:ext cx="321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Plo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9265" y="21540"/>
            <a:ext cx="287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22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25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Your</a:t>
            </a:r>
            <a:r>
              <a:rPr spc="-35" dirty="0"/>
              <a:t> </a:t>
            </a:r>
            <a:r>
              <a:rPr spc="-10" dirty="0"/>
              <a:t>Company’s</a:t>
            </a:r>
            <a:r>
              <a:rPr spc="-185" dirty="0"/>
              <a:t> </a:t>
            </a:r>
            <a:r>
              <a:rPr spc="-5" dirty="0"/>
              <a:t>AI</a:t>
            </a:r>
            <a:r>
              <a:rPr spc="-40" dirty="0"/>
              <a:t> </a:t>
            </a:r>
            <a:r>
              <a:rPr spc="-5" dirty="0"/>
              <a:t>Phase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454" y="2915099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25" dirty="0">
                <a:solidFill>
                  <a:srgbClr val="783E04"/>
                </a:solidFill>
                <a:latin typeface="Trebuchet MS"/>
                <a:cs typeface="Trebuchet MS"/>
              </a:rPr>
              <a:t>I</a:t>
            </a:r>
            <a:r>
              <a:rPr sz="1800" b="1" spc="-10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783E04"/>
                </a:solidFill>
                <a:latin typeface="Trebuchet MS"/>
                <a:cs typeface="Trebuchet MS"/>
              </a:rPr>
              <a:t>Igno</a:t>
            </a:r>
            <a:r>
              <a:rPr sz="1800" b="1" spc="-35" dirty="0">
                <a:solidFill>
                  <a:srgbClr val="783E04"/>
                </a:solidFill>
                <a:latin typeface="Trebuchet MS"/>
                <a:cs typeface="Trebuchet MS"/>
              </a:rPr>
              <a:t>r</a:t>
            </a:r>
            <a:r>
              <a:rPr sz="1800" b="1" spc="-60" dirty="0">
                <a:solidFill>
                  <a:srgbClr val="783E04"/>
                </a:solidFill>
                <a:latin typeface="Trebuchet MS"/>
                <a:cs typeface="Trebuchet MS"/>
              </a:rPr>
              <a:t>ant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012" y="3388061"/>
            <a:ext cx="10064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solidFill>
                  <a:srgbClr val="783E04"/>
                </a:solidFill>
                <a:latin typeface="Trebuchet MS"/>
                <a:cs typeface="Trebuchet MS"/>
              </a:rPr>
              <a:t>Hidin</a:t>
            </a:r>
            <a:r>
              <a:rPr sz="1200" spc="5" dirty="0">
                <a:solidFill>
                  <a:srgbClr val="783E04"/>
                </a:solidFill>
                <a:latin typeface="Trebuchet MS"/>
                <a:cs typeface="Trebuchet MS"/>
              </a:rPr>
              <a:t>g</a:t>
            </a:r>
            <a:r>
              <a:rPr sz="1200" spc="-7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783E04"/>
                </a:solidFill>
                <a:latin typeface="Trebuchet MS"/>
                <a:cs typeface="Trebuchet MS"/>
              </a:rPr>
              <a:t>unde</a:t>
            </a:r>
            <a:r>
              <a:rPr sz="1200" spc="-10" dirty="0">
                <a:solidFill>
                  <a:srgbClr val="783E04"/>
                </a:solidFill>
                <a:latin typeface="Trebuchet MS"/>
                <a:cs typeface="Trebuchet MS"/>
              </a:rPr>
              <a:t>r</a:t>
            </a:r>
            <a:r>
              <a:rPr sz="1200" spc="-7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783E04"/>
                </a:solidFill>
                <a:latin typeface="Trebuchet MS"/>
                <a:cs typeface="Trebuchet MS"/>
              </a:rPr>
              <a:t>a  </a:t>
            </a:r>
            <a:r>
              <a:rPr sz="1200" spc="-5" dirty="0">
                <a:solidFill>
                  <a:srgbClr val="783E04"/>
                </a:solidFill>
                <a:latin typeface="Trebuchet MS"/>
                <a:cs typeface="Trebuchet MS"/>
              </a:rPr>
              <a:t>rock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4391" y="1822204"/>
            <a:ext cx="3230880" cy="953769"/>
            <a:chOff x="614391" y="1822204"/>
            <a:chExt cx="3230880" cy="953769"/>
          </a:xfrm>
        </p:grpSpPr>
        <p:sp>
          <p:nvSpPr>
            <p:cNvPr id="6" name="object 6"/>
            <p:cNvSpPr/>
            <p:nvPr/>
          </p:nvSpPr>
          <p:spPr>
            <a:xfrm>
              <a:off x="1521137" y="1826966"/>
              <a:ext cx="2303780" cy="774700"/>
            </a:xfrm>
            <a:custGeom>
              <a:avLst/>
              <a:gdLst/>
              <a:ahLst/>
              <a:cxnLst/>
              <a:rect l="l" t="t" r="r" b="b"/>
              <a:pathLst>
                <a:path w="2303779" h="774700">
                  <a:moveTo>
                    <a:pt x="1553379" y="0"/>
                  </a:moveTo>
                  <a:lnTo>
                    <a:pt x="2303679" y="774599"/>
                  </a:lnTo>
                </a:path>
                <a:path w="2303779" h="774700">
                  <a:moveTo>
                    <a:pt x="0" y="0"/>
                  </a:moveTo>
                  <a:lnTo>
                    <a:pt x="750299" y="774599"/>
                  </a:lnTo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391" y="246521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676999" y="149699"/>
                  </a:moveTo>
                  <a:lnTo>
                    <a:pt x="145137" y="149699"/>
                  </a:lnTo>
                  <a:lnTo>
                    <a:pt x="0" y="0"/>
                  </a:lnTo>
                  <a:lnTo>
                    <a:pt x="1531862" y="0"/>
                  </a:lnTo>
                  <a:lnTo>
                    <a:pt x="1676999" y="1496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4630" y="262584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531862" y="149699"/>
                  </a:moveTo>
                  <a:lnTo>
                    <a:pt x="0" y="149699"/>
                  </a:lnTo>
                  <a:lnTo>
                    <a:pt x="145137" y="0"/>
                  </a:lnTo>
                  <a:lnTo>
                    <a:pt x="1676999" y="0"/>
                  </a:lnTo>
                  <a:lnTo>
                    <a:pt x="1531862" y="1496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7771" y="246521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676999" y="149699"/>
                  </a:moveTo>
                  <a:lnTo>
                    <a:pt x="145136" y="149699"/>
                  </a:lnTo>
                  <a:lnTo>
                    <a:pt x="0" y="0"/>
                  </a:lnTo>
                  <a:lnTo>
                    <a:pt x="1531862" y="0"/>
                  </a:lnTo>
                  <a:lnTo>
                    <a:pt x="1676999" y="1496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009" y="262584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531862" y="149699"/>
                  </a:moveTo>
                  <a:lnTo>
                    <a:pt x="0" y="149699"/>
                  </a:lnTo>
                  <a:lnTo>
                    <a:pt x="145137" y="0"/>
                  </a:lnTo>
                  <a:lnTo>
                    <a:pt x="1676999" y="0"/>
                  </a:lnTo>
                  <a:lnTo>
                    <a:pt x="1531862" y="1496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718" y="1767129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783E04"/>
                </a:solidFill>
                <a:latin typeface="Trebuchet MS"/>
                <a:cs typeface="Trebuchet MS"/>
              </a:rPr>
              <a:t>1990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7424" y="2915106"/>
            <a:ext cx="1271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25" dirty="0">
                <a:solidFill>
                  <a:srgbClr val="783E04"/>
                </a:solidFill>
                <a:latin typeface="Trebuchet MS"/>
                <a:cs typeface="Trebuchet MS"/>
              </a:rPr>
              <a:t>I</a:t>
            </a:r>
            <a:r>
              <a:rPr sz="1800" b="1" spc="-10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783E04"/>
                </a:solidFill>
                <a:latin typeface="Trebuchet MS"/>
                <a:cs typeface="Trebuchet MS"/>
              </a:rPr>
              <a:t>Resistant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9996" y="3414731"/>
            <a:ext cx="659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783E04"/>
                </a:solidFill>
                <a:latin typeface="Trebuchet MS"/>
                <a:cs typeface="Trebuchet MS"/>
              </a:rPr>
              <a:t>Laggards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2701" y="1767129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783E04"/>
                </a:solidFill>
                <a:latin typeface="Trebuchet MS"/>
                <a:cs typeface="Trebuchet MS"/>
              </a:rPr>
              <a:t>2010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18620" y="1822204"/>
            <a:ext cx="1677670" cy="953769"/>
            <a:chOff x="3718620" y="1822204"/>
            <a:chExt cx="1677670" cy="953769"/>
          </a:xfrm>
        </p:grpSpPr>
        <p:sp>
          <p:nvSpPr>
            <p:cNvPr id="16" name="object 16"/>
            <p:cNvSpPr/>
            <p:nvPr/>
          </p:nvSpPr>
          <p:spPr>
            <a:xfrm>
              <a:off x="4625365" y="1826966"/>
              <a:ext cx="750570" cy="774700"/>
            </a:xfrm>
            <a:custGeom>
              <a:avLst/>
              <a:gdLst/>
              <a:ahLst/>
              <a:cxnLst/>
              <a:rect l="l" t="t" r="r" b="b"/>
              <a:pathLst>
                <a:path w="750570" h="774700">
                  <a:moveTo>
                    <a:pt x="0" y="0"/>
                  </a:moveTo>
                  <a:lnTo>
                    <a:pt x="750299" y="774599"/>
                  </a:lnTo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18620" y="246521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676999" y="149699"/>
                  </a:moveTo>
                  <a:lnTo>
                    <a:pt x="145136" y="149699"/>
                  </a:lnTo>
                  <a:lnTo>
                    <a:pt x="0" y="0"/>
                  </a:lnTo>
                  <a:lnTo>
                    <a:pt x="1531862" y="0"/>
                  </a:lnTo>
                  <a:lnTo>
                    <a:pt x="1676999" y="1496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18858" y="262584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5" h="149860">
                  <a:moveTo>
                    <a:pt x="1531862" y="149699"/>
                  </a:moveTo>
                  <a:lnTo>
                    <a:pt x="0" y="149699"/>
                  </a:lnTo>
                  <a:lnTo>
                    <a:pt x="145136" y="0"/>
                  </a:lnTo>
                  <a:lnTo>
                    <a:pt x="1676999" y="0"/>
                  </a:lnTo>
                  <a:lnTo>
                    <a:pt x="1531862" y="1496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18194" y="2915099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25" dirty="0">
                <a:solidFill>
                  <a:srgbClr val="783E04"/>
                </a:solidFill>
                <a:latin typeface="Trebuchet MS"/>
                <a:cs typeface="Trebuchet MS"/>
              </a:rPr>
              <a:t>I</a:t>
            </a:r>
            <a:r>
              <a:rPr sz="1800" b="1" spc="-10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800" b="1" spc="35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-80" dirty="0">
                <a:solidFill>
                  <a:srgbClr val="783E04"/>
                </a:solidFill>
                <a:latin typeface="Trebuchet MS"/>
                <a:cs typeface="Trebuchet MS"/>
              </a:rPr>
              <a:t>wa</a:t>
            </a:r>
            <a:r>
              <a:rPr sz="1800" b="1" spc="-70" dirty="0">
                <a:solidFill>
                  <a:srgbClr val="783E04"/>
                </a:solidFill>
                <a:latin typeface="Trebuchet MS"/>
                <a:cs typeface="Trebuchet MS"/>
              </a:rPr>
              <a:t>r</a:t>
            </a:r>
            <a:r>
              <a:rPr sz="1800" b="1" spc="-65" dirty="0">
                <a:solidFill>
                  <a:srgbClr val="783E04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0752" y="3414731"/>
            <a:ext cx="706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83E04"/>
                </a:solidFill>
                <a:latin typeface="Trebuchet MS"/>
                <a:cs typeface="Trebuchet MS"/>
              </a:rPr>
              <a:t>Interested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33459" y="1767129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783E04"/>
                </a:solidFill>
                <a:latin typeface="Trebuchet MS"/>
                <a:cs typeface="Trebuchet MS"/>
              </a:rPr>
              <a:t>2015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72219" y="1822204"/>
            <a:ext cx="1677670" cy="953769"/>
            <a:chOff x="5272219" y="1822204"/>
            <a:chExt cx="1677670" cy="953769"/>
          </a:xfrm>
        </p:grpSpPr>
        <p:sp>
          <p:nvSpPr>
            <p:cNvPr id="23" name="object 23"/>
            <p:cNvSpPr/>
            <p:nvPr/>
          </p:nvSpPr>
          <p:spPr>
            <a:xfrm>
              <a:off x="6178964" y="1826966"/>
              <a:ext cx="750570" cy="774700"/>
            </a:xfrm>
            <a:custGeom>
              <a:avLst/>
              <a:gdLst/>
              <a:ahLst/>
              <a:cxnLst/>
              <a:rect l="l" t="t" r="r" b="b"/>
              <a:pathLst>
                <a:path w="750570" h="774700">
                  <a:moveTo>
                    <a:pt x="0" y="0"/>
                  </a:moveTo>
                  <a:lnTo>
                    <a:pt x="750300" y="774599"/>
                  </a:lnTo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72219" y="246521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4" h="149860">
                  <a:moveTo>
                    <a:pt x="1676999" y="149699"/>
                  </a:moveTo>
                  <a:lnTo>
                    <a:pt x="145137" y="149699"/>
                  </a:lnTo>
                  <a:lnTo>
                    <a:pt x="0" y="0"/>
                  </a:lnTo>
                  <a:lnTo>
                    <a:pt x="1531862" y="0"/>
                  </a:lnTo>
                  <a:lnTo>
                    <a:pt x="1676999" y="1496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72457" y="262584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4" h="149860">
                  <a:moveTo>
                    <a:pt x="1531862" y="149699"/>
                  </a:moveTo>
                  <a:lnTo>
                    <a:pt x="0" y="149699"/>
                  </a:lnTo>
                  <a:lnTo>
                    <a:pt x="145136" y="0"/>
                  </a:lnTo>
                  <a:lnTo>
                    <a:pt x="1676999" y="0"/>
                  </a:lnTo>
                  <a:lnTo>
                    <a:pt x="1531862" y="1496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71798" y="2915099"/>
            <a:ext cx="1027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25" dirty="0">
                <a:solidFill>
                  <a:srgbClr val="783E04"/>
                </a:solidFill>
                <a:latin typeface="Trebuchet MS"/>
                <a:cs typeface="Trebuchet MS"/>
              </a:rPr>
              <a:t>I</a:t>
            </a:r>
            <a:r>
              <a:rPr sz="1800" b="1" spc="-10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800" b="1" spc="-45" dirty="0">
                <a:solidFill>
                  <a:srgbClr val="783E04"/>
                </a:solidFill>
                <a:latin typeface="Trebuchet MS"/>
                <a:cs typeface="Trebuchet MS"/>
              </a:rPr>
              <a:t>Guided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4357" y="3388061"/>
            <a:ext cx="90360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5" dirty="0">
                <a:solidFill>
                  <a:srgbClr val="783E04"/>
                </a:solidFill>
                <a:latin typeface="Trebuchet MS"/>
                <a:cs typeface="Trebuchet MS"/>
              </a:rPr>
              <a:t>Leadin</a:t>
            </a:r>
            <a:r>
              <a:rPr sz="1200" spc="10" dirty="0">
                <a:solidFill>
                  <a:srgbClr val="783E04"/>
                </a:solidFill>
                <a:latin typeface="Trebuchet MS"/>
                <a:cs typeface="Trebuchet MS"/>
              </a:rPr>
              <a:t>g</a:t>
            </a:r>
            <a:r>
              <a:rPr sz="1200" spc="-7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83E04"/>
                </a:solidFill>
                <a:latin typeface="Trebuchet MS"/>
                <a:cs typeface="Trebuchet MS"/>
              </a:rPr>
              <a:t>their  </a:t>
            </a:r>
            <a:r>
              <a:rPr sz="1200" spc="-15" dirty="0">
                <a:solidFill>
                  <a:srgbClr val="783E04"/>
                </a:solidFill>
                <a:latin typeface="Trebuchet MS"/>
                <a:cs typeface="Trebuchet MS"/>
              </a:rPr>
              <a:t>industry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7063" y="1767129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783E04"/>
                </a:solidFill>
                <a:latin typeface="Trebuchet MS"/>
                <a:cs typeface="Trebuchet MS"/>
              </a:rPr>
              <a:t>2018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23068" y="1822204"/>
            <a:ext cx="1677670" cy="953769"/>
            <a:chOff x="6823068" y="1822204"/>
            <a:chExt cx="1677670" cy="953769"/>
          </a:xfrm>
        </p:grpSpPr>
        <p:sp>
          <p:nvSpPr>
            <p:cNvPr id="30" name="object 30"/>
            <p:cNvSpPr/>
            <p:nvPr/>
          </p:nvSpPr>
          <p:spPr>
            <a:xfrm>
              <a:off x="7729814" y="1826966"/>
              <a:ext cx="750570" cy="774700"/>
            </a:xfrm>
            <a:custGeom>
              <a:avLst/>
              <a:gdLst/>
              <a:ahLst/>
              <a:cxnLst/>
              <a:rect l="l" t="t" r="r" b="b"/>
              <a:pathLst>
                <a:path w="750570" h="774700">
                  <a:moveTo>
                    <a:pt x="0" y="0"/>
                  </a:moveTo>
                  <a:lnTo>
                    <a:pt x="750299" y="774599"/>
                  </a:lnTo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23068" y="246521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4" h="149860">
                  <a:moveTo>
                    <a:pt x="1676999" y="149699"/>
                  </a:moveTo>
                  <a:lnTo>
                    <a:pt x="145137" y="149699"/>
                  </a:lnTo>
                  <a:lnTo>
                    <a:pt x="0" y="0"/>
                  </a:lnTo>
                  <a:lnTo>
                    <a:pt x="1531863" y="0"/>
                  </a:lnTo>
                  <a:lnTo>
                    <a:pt x="1676999" y="1496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23307" y="2625840"/>
              <a:ext cx="1677035" cy="149860"/>
            </a:xfrm>
            <a:custGeom>
              <a:avLst/>
              <a:gdLst/>
              <a:ahLst/>
              <a:cxnLst/>
              <a:rect l="l" t="t" r="r" b="b"/>
              <a:pathLst>
                <a:path w="1677034" h="149860">
                  <a:moveTo>
                    <a:pt x="1531862" y="149699"/>
                  </a:moveTo>
                  <a:lnTo>
                    <a:pt x="0" y="149699"/>
                  </a:lnTo>
                  <a:lnTo>
                    <a:pt x="145137" y="0"/>
                  </a:lnTo>
                  <a:lnTo>
                    <a:pt x="1676999" y="0"/>
                  </a:lnTo>
                  <a:lnTo>
                    <a:pt x="1531862" y="149699"/>
                  </a:lnTo>
                  <a:close/>
                </a:path>
              </a:pathLst>
            </a:custGeom>
            <a:solidFill>
              <a:srgbClr val="783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25532" y="2915099"/>
            <a:ext cx="102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solidFill>
                  <a:srgbClr val="783E04"/>
                </a:solidFill>
                <a:latin typeface="Trebuchet MS"/>
                <a:cs typeface="Trebuchet MS"/>
              </a:rPr>
              <a:t>A</a:t>
            </a:r>
            <a:r>
              <a:rPr sz="1800" b="1" spc="25" dirty="0">
                <a:solidFill>
                  <a:srgbClr val="783E04"/>
                </a:solidFill>
                <a:latin typeface="Trebuchet MS"/>
                <a:cs typeface="Trebuchet MS"/>
              </a:rPr>
              <a:t>I</a:t>
            </a:r>
            <a:r>
              <a:rPr sz="1800" b="1" spc="-10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800" b="1" spc="-35" dirty="0">
                <a:solidFill>
                  <a:srgbClr val="783E04"/>
                </a:solidFill>
                <a:latin typeface="Trebuchet MS"/>
                <a:cs typeface="Trebuchet MS"/>
              </a:rPr>
              <a:t>Driving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28090" y="3388061"/>
            <a:ext cx="92265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15" dirty="0">
                <a:solidFill>
                  <a:srgbClr val="783E04"/>
                </a:solidFill>
                <a:latin typeface="Trebuchet MS"/>
                <a:cs typeface="Trebuchet MS"/>
              </a:rPr>
              <a:t>Drivin</a:t>
            </a:r>
            <a:r>
              <a:rPr sz="1200" spc="-10" dirty="0">
                <a:solidFill>
                  <a:srgbClr val="783E04"/>
                </a:solidFill>
                <a:latin typeface="Trebuchet MS"/>
                <a:cs typeface="Trebuchet MS"/>
              </a:rPr>
              <a:t>g</a:t>
            </a:r>
            <a:r>
              <a:rPr sz="1200" spc="-7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783E04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783E04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783E04"/>
                </a:solidFill>
                <a:latin typeface="Trebuchet MS"/>
                <a:cs typeface="Trebuchet MS"/>
              </a:rPr>
              <a:t>AI  </a:t>
            </a:r>
            <a:r>
              <a:rPr sz="1200" spc="-15" dirty="0">
                <a:solidFill>
                  <a:srgbClr val="783E04"/>
                </a:solidFill>
                <a:latin typeface="Trebuchet MS"/>
                <a:cs typeface="Trebuchet MS"/>
              </a:rPr>
              <a:t>innovation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40796" y="1767129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783E04"/>
                </a:solidFill>
                <a:latin typeface="Trebuchet MS"/>
                <a:cs typeface="Trebuchet MS"/>
              </a:rPr>
              <a:t>2020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9265" y="21540"/>
            <a:ext cx="287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23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01345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Plan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Three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Horizons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Growth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i="1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Alchemy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Growth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Mehrdad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Baghai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Steve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Coley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82954" y="1515612"/>
            <a:ext cx="6827520" cy="3221990"/>
            <a:chOff x="1082954" y="1515612"/>
            <a:chExt cx="6827520" cy="3221990"/>
          </a:xfrm>
        </p:grpSpPr>
        <p:sp>
          <p:nvSpPr>
            <p:cNvPr id="4" name="object 4"/>
            <p:cNvSpPr/>
            <p:nvPr/>
          </p:nvSpPr>
          <p:spPr>
            <a:xfrm>
              <a:off x="1103449" y="1563600"/>
              <a:ext cx="0" cy="3164840"/>
            </a:xfrm>
            <a:custGeom>
              <a:avLst/>
              <a:gdLst/>
              <a:ahLst/>
              <a:cxnLst/>
              <a:rect l="l" t="t" r="r" b="b"/>
              <a:pathLst>
                <a:path h="3164840">
                  <a:moveTo>
                    <a:pt x="0" y="3164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7717" y="152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7717" y="152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7824" y="4717069"/>
              <a:ext cx="6755130" cy="0"/>
            </a:xfrm>
            <a:custGeom>
              <a:avLst/>
              <a:gdLst/>
              <a:ahLst/>
              <a:cxnLst/>
              <a:rect l="l" t="t" r="r" b="b"/>
              <a:pathLst>
                <a:path w="6755130">
                  <a:moveTo>
                    <a:pt x="0" y="0"/>
                  </a:moveTo>
                  <a:lnTo>
                    <a:pt x="6754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62475" y="470133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62475" y="470133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002" y="1774926"/>
              <a:ext cx="6764020" cy="2211070"/>
            </a:xfrm>
            <a:custGeom>
              <a:avLst/>
              <a:gdLst/>
              <a:ahLst/>
              <a:cxnLst/>
              <a:rect l="l" t="t" r="r" b="b"/>
              <a:pathLst>
                <a:path w="6764020" h="2211070">
                  <a:moveTo>
                    <a:pt x="0" y="2210933"/>
                  </a:moveTo>
                  <a:lnTo>
                    <a:pt x="8929" y="2175120"/>
                  </a:lnTo>
                  <a:lnTo>
                    <a:pt x="20351" y="2139781"/>
                  </a:lnTo>
                  <a:lnTo>
                    <a:pt x="50470" y="2070654"/>
                  </a:lnTo>
                  <a:lnTo>
                    <a:pt x="69066" y="2036932"/>
                  </a:lnTo>
                  <a:lnTo>
                    <a:pt x="89951" y="2003813"/>
                  </a:lnTo>
                  <a:lnTo>
                    <a:pt x="113076" y="1971331"/>
                  </a:lnTo>
                  <a:lnTo>
                    <a:pt x="138390" y="1939518"/>
                  </a:lnTo>
                  <a:lnTo>
                    <a:pt x="165842" y="1908406"/>
                  </a:lnTo>
                  <a:lnTo>
                    <a:pt x="195381" y="1878028"/>
                  </a:lnTo>
                  <a:lnTo>
                    <a:pt x="226956" y="1848417"/>
                  </a:lnTo>
                  <a:lnTo>
                    <a:pt x="260518" y="1819605"/>
                  </a:lnTo>
                  <a:lnTo>
                    <a:pt x="296015" y="1791624"/>
                  </a:lnTo>
                  <a:lnTo>
                    <a:pt x="333397" y="1764508"/>
                  </a:lnTo>
                  <a:lnTo>
                    <a:pt x="372614" y="1738288"/>
                  </a:lnTo>
                  <a:lnTo>
                    <a:pt x="413613" y="1712997"/>
                  </a:lnTo>
                  <a:lnTo>
                    <a:pt x="456346" y="1688668"/>
                  </a:lnTo>
                  <a:lnTo>
                    <a:pt x="500761" y="1665333"/>
                  </a:lnTo>
                  <a:lnTo>
                    <a:pt x="546807" y="1643025"/>
                  </a:lnTo>
                  <a:lnTo>
                    <a:pt x="594434" y="1621776"/>
                  </a:lnTo>
                  <a:lnTo>
                    <a:pt x="643592" y="1601619"/>
                  </a:lnTo>
                  <a:lnTo>
                    <a:pt x="694229" y="1582586"/>
                  </a:lnTo>
                  <a:lnTo>
                    <a:pt x="746296" y="1564710"/>
                  </a:lnTo>
                  <a:lnTo>
                    <a:pt x="799740" y="1548023"/>
                  </a:lnTo>
                  <a:lnTo>
                    <a:pt x="854513" y="1532557"/>
                  </a:lnTo>
                  <a:lnTo>
                    <a:pt x="910562" y="1518347"/>
                  </a:lnTo>
                  <a:lnTo>
                    <a:pt x="967838" y="1505423"/>
                  </a:lnTo>
                  <a:lnTo>
                    <a:pt x="1026290" y="1493818"/>
                  </a:lnTo>
                  <a:lnTo>
                    <a:pt x="1085867" y="1483565"/>
                  </a:lnTo>
                  <a:lnTo>
                    <a:pt x="1146518" y="1474697"/>
                  </a:lnTo>
                  <a:lnTo>
                    <a:pt x="1200545" y="1468088"/>
                  </a:lnTo>
                  <a:lnTo>
                    <a:pt x="1254643" y="1462660"/>
                  </a:lnTo>
                  <a:lnTo>
                    <a:pt x="1308763" y="1458404"/>
                  </a:lnTo>
                  <a:lnTo>
                    <a:pt x="1362859" y="1455308"/>
                  </a:lnTo>
                  <a:lnTo>
                    <a:pt x="1416881" y="1453360"/>
                  </a:lnTo>
                  <a:lnTo>
                    <a:pt x="1470781" y="1452549"/>
                  </a:lnTo>
                  <a:lnTo>
                    <a:pt x="1524511" y="1452865"/>
                  </a:lnTo>
                  <a:lnTo>
                    <a:pt x="1578023" y="1454295"/>
                  </a:lnTo>
                  <a:lnTo>
                    <a:pt x="1631269" y="1456829"/>
                  </a:lnTo>
                  <a:lnTo>
                    <a:pt x="1684201" y="1460456"/>
                  </a:lnTo>
                  <a:lnTo>
                    <a:pt x="1736770" y="1465163"/>
                  </a:lnTo>
                  <a:lnTo>
                    <a:pt x="1788928" y="1470940"/>
                  </a:lnTo>
                  <a:lnTo>
                    <a:pt x="1840627" y="1477775"/>
                  </a:lnTo>
                  <a:lnTo>
                    <a:pt x="1891818" y="1485658"/>
                  </a:lnTo>
                  <a:lnTo>
                    <a:pt x="1942454" y="1494576"/>
                  </a:lnTo>
                  <a:lnTo>
                    <a:pt x="1992487" y="1504519"/>
                  </a:lnTo>
                  <a:lnTo>
                    <a:pt x="2041868" y="1515476"/>
                  </a:lnTo>
                  <a:lnTo>
                    <a:pt x="2090548" y="1527435"/>
                  </a:lnTo>
                  <a:lnTo>
                    <a:pt x="2138481" y="1540384"/>
                  </a:lnTo>
                  <a:lnTo>
                    <a:pt x="2185617" y="1554314"/>
                  </a:lnTo>
                  <a:lnTo>
                    <a:pt x="2231908" y="1569211"/>
                  </a:lnTo>
                  <a:lnTo>
                    <a:pt x="2277306" y="1585066"/>
                  </a:lnTo>
                  <a:lnTo>
                    <a:pt x="2321764" y="1601867"/>
                  </a:lnTo>
                  <a:lnTo>
                    <a:pt x="2365232" y="1619602"/>
                  </a:lnTo>
                  <a:lnTo>
                    <a:pt x="2407663" y="1638261"/>
                  </a:lnTo>
                  <a:lnTo>
                    <a:pt x="2449008" y="1657831"/>
                  </a:lnTo>
                  <a:lnTo>
                    <a:pt x="2489219" y="1678303"/>
                  </a:lnTo>
                  <a:lnTo>
                    <a:pt x="2528248" y="1699664"/>
                  </a:lnTo>
                  <a:lnTo>
                    <a:pt x="2566047" y="1721903"/>
                  </a:lnTo>
                  <a:lnTo>
                    <a:pt x="2602568" y="1745009"/>
                  </a:lnTo>
                  <a:lnTo>
                    <a:pt x="2637762" y="1768971"/>
                  </a:lnTo>
                  <a:lnTo>
                    <a:pt x="2671581" y="1793777"/>
                  </a:lnTo>
                  <a:lnTo>
                    <a:pt x="2703977" y="1819417"/>
                  </a:lnTo>
                  <a:lnTo>
                    <a:pt x="2734902" y="1845879"/>
                  </a:lnTo>
                </a:path>
                <a:path w="6764020" h="2211070">
                  <a:moveTo>
                    <a:pt x="2011225" y="1492158"/>
                  </a:moveTo>
                  <a:lnTo>
                    <a:pt x="2020154" y="1456345"/>
                  </a:lnTo>
                  <a:lnTo>
                    <a:pt x="2031576" y="1421006"/>
                  </a:lnTo>
                  <a:lnTo>
                    <a:pt x="2061695" y="1351879"/>
                  </a:lnTo>
                  <a:lnTo>
                    <a:pt x="2080291" y="1318157"/>
                  </a:lnTo>
                  <a:lnTo>
                    <a:pt x="2101176" y="1285038"/>
                  </a:lnTo>
                  <a:lnTo>
                    <a:pt x="2124301" y="1252556"/>
                  </a:lnTo>
                  <a:lnTo>
                    <a:pt x="2149615" y="1220743"/>
                  </a:lnTo>
                  <a:lnTo>
                    <a:pt x="2177067" y="1189631"/>
                  </a:lnTo>
                  <a:lnTo>
                    <a:pt x="2206606" y="1159253"/>
                  </a:lnTo>
                  <a:lnTo>
                    <a:pt x="2238181" y="1129642"/>
                  </a:lnTo>
                  <a:lnTo>
                    <a:pt x="2271743" y="1100830"/>
                  </a:lnTo>
                  <a:lnTo>
                    <a:pt x="2307240" y="1072849"/>
                  </a:lnTo>
                  <a:lnTo>
                    <a:pt x="2344622" y="1045733"/>
                  </a:lnTo>
                  <a:lnTo>
                    <a:pt x="2383839" y="1019513"/>
                  </a:lnTo>
                  <a:lnTo>
                    <a:pt x="2424838" y="994222"/>
                  </a:lnTo>
                  <a:lnTo>
                    <a:pt x="2467571" y="969893"/>
                  </a:lnTo>
                  <a:lnTo>
                    <a:pt x="2511986" y="946558"/>
                  </a:lnTo>
                  <a:lnTo>
                    <a:pt x="2558032" y="924250"/>
                  </a:lnTo>
                  <a:lnTo>
                    <a:pt x="2605659" y="903001"/>
                  </a:lnTo>
                  <a:lnTo>
                    <a:pt x="2654817" y="882844"/>
                  </a:lnTo>
                  <a:lnTo>
                    <a:pt x="2705454" y="863811"/>
                  </a:lnTo>
                  <a:lnTo>
                    <a:pt x="2757521" y="845935"/>
                  </a:lnTo>
                  <a:lnTo>
                    <a:pt x="2810965" y="829248"/>
                  </a:lnTo>
                  <a:lnTo>
                    <a:pt x="2865738" y="813783"/>
                  </a:lnTo>
                  <a:lnTo>
                    <a:pt x="2921787" y="799572"/>
                  </a:lnTo>
                  <a:lnTo>
                    <a:pt x="2979063" y="786648"/>
                  </a:lnTo>
                  <a:lnTo>
                    <a:pt x="3037515" y="775043"/>
                  </a:lnTo>
                  <a:lnTo>
                    <a:pt x="3097092" y="764790"/>
                  </a:lnTo>
                  <a:lnTo>
                    <a:pt x="3157743" y="755922"/>
                  </a:lnTo>
                  <a:lnTo>
                    <a:pt x="3211770" y="749313"/>
                  </a:lnTo>
                  <a:lnTo>
                    <a:pt x="3265868" y="743885"/>
                  </a:lnTo>
                  <a:lnTo>
                    <a:pt x="3319988" y="739629"/>
                  </a:lnTo>
                  <a:lnTo>
                    <a:pt x="3374084" y="736533"/>
                  </a:lnTo>
                  <a:lnTo>
                    <a:pt x="3428106" y="734585"/>
                  </a:lnTo>
                  <a:lnTo>
                    <a:pt x="3482006" y="733774"/>
                  </a:lnTo>
                  <a:lnTo>
                    <a:pt x="3535736" y="734090"/>
                  </a:lnTo>
                  <a:lnTo>
                    <a:pt x="3589248" y="735520"/>
                  </a:lnTo>
                  <a:lnTo>
                    <a:pt x="3642494" y="738054"/>
                  </a:lnTo>
                  <a:lnTo>
                    <a:pt x="3695426" y="741681"/>
                  </a:lnTo>
                  <a:lnTo>
                    <a:pt x="3747995" y="746388"/>
                  </a:lnTo>
                  <a:lnTo>
                    <a:pt x="3800153" y="752165"/>
                  </a:lnTo>
                  <a:lnTo>
                    <a:pt x="3851852" y="759000"/>
                  </a:lnTo>
                  <a:lnTo>
                    <a:pt x="3903043" y="766883"/>
                  </a:lnTo>
                  <a:lnTo>
                    <a:pt x="3953679" y="775801"/>
                  </a:lnTo>
                  <a:lnTo>
                    <a:pt x="4003712" y="785744"/>
                  </a:lnTo>
                  <a:lnTo>
                    <a:pt x="4053093" y="796701"/>
                  </a:lnTo>
                  <a:lnTo>
                    <a:pt x="4101773" y="808660"/>
                  </a:lnTo>
                  <a:lnTo>
                    <a:pt x="4149706" y="821609"/>
                  </a:lnTo>
                  <a:lnTo>
                    <a:pt x="4196842" y="835539"/>
                  </a:lnTo>
                  <a:lnTo>
                    <a:pt x="4243133" y="850436"/>
                  </a:lnTo>
                  <a:lnTo>
                    <a:pt x="4288531" y="866291"/>
                  </a:lnTo>
                  <a:lnTo>
                    <a:pt x="4332989" y="883092"/>
                  </a:lnTo>
                  <a:lnTo>
                    <a:pt x="4376457" y="900827"/>
                  </a:lnTo>
                  <a:lnTo>
                    <a:pt x="4418888" y="919486"/>
                  </a:lnTo>
                  <a:lnTo>
                    <a:pt x="4460233" y="939056"/>
                  </a:lnTo>
                  <a:lnTo>
                    <a:pt x="4500444" y="959528"/>
                  </a:lnTo>
                  <a:lnTo>
                    <a:pt x="4539473" y="980889"/>
                  </a:lnTo>
                  <a:lnTo>
                    <a:pt x="4577272" y="1003128"/>
                  </a:lnTo>
                  <a:lnTo>
                    <a:pt x="4613793" y="1026234"/>
                  </a:lnTo>
                  <a:lnTo>
                    <a:pt x="4648987" y="1050196"/>
                  </a:lnTo>
                  <a:lnTo>
                    <a:pt x="4682806" y="1075002"/>
                  </a:lnTo>
                  <a:lnTo>
                    <a:pt x="4715202" y="1100642"/>
                  </a:lnTo>
                  <a:lnTo>
                    <a:pt x="4746127" y="1127103"/>
                  </a:lnTo>
                </a:path>
                <a:path w="6764020" h="2211070">
                  <a:moveTo>
                    <a:pt x="4029075" y="758383"/>
                  </a:moveTo>
                  <a:lnTo>
                    <a:pt x="4038004" y="722570"/>
                  </a:lnTo>
                  <a:lnTo>
                    <a:pt x="4049426" y="687231"/>
                  </a:lnTo>
                  <a:lnTo>
                    <a:pt x="4079545" y="618104"/>
                  </a:lnTo>
                  <a:lnTo>
                    <a:pt x="4098141" y="584382"/>
                  </a:lnTo>
                  <a:lnTo>
                    <a:pt x="4119026" y="551263"/>
                  </a:lnTo>
                  <a:lnTo>
                    <a:pt x="4142151" y="518781"/>
                  </a:lnTo>
                  <a:lnTo>
                    <a:pt x="4167465" y="486968"/>
                  </a:lnTo>
                  <a:lnTo>
                    <a:pt x="4194917" y="455856"/>
                  </a:lnTo>
                  <a:lnTo>
                    <a:pt x="4224456" y="425478"/>
                  </a:lnTo>
                  <a:lnTo>
                    <a:pt x="4256031" y="395867"/>
                  </a:lnTo>
                  <a:lnTo>
                    <a:pt x="4289593" y="367055"/>
                  </a:lnTo>
                  <a:lnTo>
                    <a:pt x="4325090" y="339074"/>
                  </a:lnTo>
                  <a:lnTo>
                    <a:pt x="4362472" y="311958"/>
                  </a:lnTo>
                  <a:lnTo>
                    <a:pt x="4401689" y="285738"/>
                  </a:lnTo>
                  <a:lnTo>
                    <a:pt x="4442688" y="260447"/>
                  </a:lnTo>
                  <a:lnTo>
                    <a:pt x="4485421" y="236118"/>
                  </a:lnTo>
                  <a:lnTo>
                    <a:pt x="4529836" y="212783"/>
                  </a:lnTo>
                  <a:lnTo>
                    <a:pt x="4575882" y="190475"/>
                  </a:lnTo>
                  <a:lnTo>
                    <a:pt x="4623509" y="169226"/>
                  </a:lnTo>
                  <a:lnTo>
                    <a:pt x="4672667" y="149069"/>
                  </a:lnTo>
                  <a:lnTo>
                    <a:pt x="4723304" y="130036"/>
                  </a:lnTo>
                  <a:lnTo>
                    <a:pt x="4775371" y="112160"/>
                  </a:lnTo>
                  <a:lnTo>
                    <a:pt x="4828815" y="95473"/>
                  </a:lnTo>
                  <a:lnTo>
                    <a:pt x="4883588" y="80008"/>
                  </a:lnTo>
                  <a:lnTo>
                    <a:pt x="4939637" y="65797"/>
                  </a:lnTo>
                  <a:lnTo>
                    <a:pt x="4996913" y="52873"/>
                  </a:lnTo>
                  <a:lnTo>
                    <a:pt x="5055365" y="41268"/>
                  </a:lnTo>
                  <a:lnTo>
                    <a:pt x="5114942" y="31015"/>
                  </a:lnTo>
                  <a:lnTo>
                    <a:pt x="5175593" y="22147"/>
                  </a:lnTo>
                  <a:lnTo>
                    <a:pt x="5229620" y="15538"/>
                  </a:lnTo>
                  <a:lnTo>
                    <a:pt x="5283718" y="10110"/>
                  </a:lnTo>
                  <a:lnTo>
                    <a:pt x="5337838" y="5854"/>
                  </a:lnTo>
                  <a:lnTo>
                    <a:pt x="5391934" y="2758"/>
                  </a:lnTo>
                  <a:lnTo>
                    <a:pt x="5445956" y="810"/>
                  </a:lnTo>
                  <a:lnTo>
                    <a:pt x="5499856" y="0"/>
                  </a:lnTo>
                  <a:lnTo>
                    <a:pt x="5553586" y="315"/>
                  </a:lnTo>
                  <a:lnTo>
                    <a:pt x="5607098" y="1745"/>
                  </a:lnTo>
                  <a:lnTo>
                    <a:pt x="5660344" y="4279"/>
                  </a:lnTo>
                  <a:lnTo>
                    <a:pt x="5713276" y="7906"/>
                  </a:lnTo>
                  <a:lnTo>
                    <a:pt x="5765845" y="12613"/>
                  </a:lnTo>
                  <a:lnTo>
                    <a:pt x="5818003" y="18390"/>
                  </a:lnTo>
                  <a:lnTo>
                    <a:pt x="5869702" y="25225"/>
                  </a:lnTo>
                  <a:lnTo>
                    <a:pt x="5920893" y="33108"/>
                  </a:lnTo>
                  <a:lnTo>
                    <a:pt x="5971529" y="42026"/>
                  </a:lnTo>
                  <a:lnTo>
                    <a:pt x="6021562" y="51969"/>
                  </a:lnTo>
                  <a:lnTo>
                    <a:pt x="6070943" y="62926"/>
                  </a:lnTo>
                  <a:lnTo>
                    <a:pt x="6119623" y="74885"/>
                  </a:lnTo>
                  <a:lnTo>
                    <a:pt x="6167556" y="87834"/>
                  </a:lnTo>
                  <a:lnTo>
                    <a:pt x="6214692" y="101764"/>
                  </a:lnTo>
                  <a:lnTo>
                    <a:pt x="6260983" y="116661"/>
                  </a:lnTo>
                  <a:lnTo>
                    <a:pt x="6306381" y="132516"/>
                  </a:lnTo>
                  <a:lnTo>
                    <a:pt x="6350839" y="149317"/>
                  </a:lnTo>
                  <a:lnTo>
                    <a:pt x="6394307" y="167052"/>
                  </a:lnTo>
                  <a:lnTo>
                    <a:pt x="6436738" y="185711"/>
                  </a:lnTo>
                  <a:lnTo>
                    <a:pt x="6478083" y="205281"/>
                  </a:lnTo>
                  <a:lnTo>
                    <a:pt x="6518294" y="225753"/>
                  </a:lnTo>
                  <a:lnTo>
                    <a:pt x="6557324" y="247114"/>
                  </a:lnTo>
                  <a:lnTo>
                    <a:pt x="6595123" y="269353"/>
                  </a:lnTo>
                  <a:lnTo>
                    <a:pt x="6631643" y="292459"/>
                  </a:lnTo>
                  <a:lnTo>
                    <a:pt x="6666837" y="316421"/>
                  </a:lnTo>
                  <a:lnTo>
                    <a:pt x="6700657" y="341227"/>
                  </a:lnTo>
                  <a:lnTo>
                    <a:pt x="6733053" y="366867"/>
                  </a:lnTo>
                  <a:lnTo>
                    <a:pt x="6763978" y="393328"/>
                  </a:lnTo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86058" y="4788113"/>
            <a:ext cx="41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930" y="2704876"/>
            <a:ext cx="224154" cy="439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Profit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1887" y="3510963"/>
            <a:ext cx="1179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974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Horizon </a:t>
            </a:r>
            <a:r>
              <a:rPr sz="1400" dirty="0">
                <a:solidFill>
                  <a:srgbClr val="660000"/>
                </a:solidFill>
                <a:latin typeface="Arial"/>
                <a:cs typeface="Arial"/>
              </a:rPr>
              <a:t>1 </a:t>
            </a:r>
            <a:r>
              <a:rPr sz="1400" spc="5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Core</a:t>
            </a:r>
            <a:r>
              <a:rPr sz="1400" spc="-90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5558" y="2792187"/>
            <a:ext cx="15532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848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Horizon </a:t>
            </a:r>
            <a:r>
              <a:rPr sz="1400" dirty="0">
                <a:solidFill>
                  <a:srgbClr val="660000"/>
                </a:solidFill>
                <a:latin typeface="Arial"/>
                <a:cs typeface="Arial"/>
              </a:rPr>
              <a:t>2 </a:t>
            </a:r>
            <a:r>
              <a:rPr sz="1400" spc="5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Emerging</a:t>
            </a:r>
            <a:r>
              <a:rPr sz="1400" spc="-90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5753" y="2000938"/>
            <a:ext cx="1306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16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Horizon </a:t>
            </a:r>
            <a:r>
              <a:rPr sz="1400" dirty="0">
                <a:solidFill>
                  <a:srgbClr val="660000"/>
                </a:solidFill>
                <a:latin typeface="Arial"/>
                <a:cs typeface="Arial"/>
              </a:rPr>
              <a:t>3 </a:t>
            </a:r>
            <a:r>
              <a:rPr sz="1400" spc="5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Future</a:t>
            </a:r>
            <a:r>
              <a:rPr sz="1400" spc="-90" dirty="0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00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81600" y="3457649"/>
            <a:ext cx="394335" cy="394335"/>
          </a:xfrm>
          <a:custGeom>
            <a:avLst/>
            <a:gdLst/>
            <a:ahLst/>
            <a:cxnLst/>
            <a:rect l="l" t="t" r="r" b="b"/>
            <a:pathLst>
              <a:path w="394335" h="394335">
                <a:moveTo>
                  <a:pt x="196949" y="393899"/>
                </a:moveTo>
                <a:lnTo>
                  <a:pt x="151791" y="388698"/>
                </a:lnTo>
                <a:lnTo>
                  <a:pt x="110336" y="373881"/>
                </a:lnTo>
                <a:lnTo>
                  <a:pt x="73767" y="350632"/>
                </a:lnTo>
                <a:lnTo>
                  <a:pt x="43267" y="320132"/>
                </a:lnTo>
                <a:lnTo>
                  <a:pt x="20018" y="283563"/>
                </a:lnTo>
                <a:lnTo>
                  <a:pt x="5201" y="242108"/>
                </a:lnTo>
                <a:lnTo>
                  <a:pt x="0" y="196949"/>
                </a:lnTo>
                <a:lnTo>
                  <a:pt x="5201" y="151791"/>
                </a:lnTo>
                <a:lnTo>
                  <a:pt x="20018" y="110336"/>
                </a:lnTo>
                <a:lnTo>
                  <a:pt x="43267" y="73767"/>
                </a:lnTo>
                <a:lnTo>
                  <a:pt x="73767" y="43267"/>
                </a:lnTo>
                <a:lnTo>
                  <a:pt x="110336" y="20018"/>
                </a:lnTo>
                <a:lnTo>
                  <a:pt x="151791" y="5201"/>
                </a:lnTo>
                <a:lnTo>
                  <a:pt x="196949" y="0"/>
                </a:lnTo>
                <a:lnTo>
                  <a:pt x="235552" y="3819"/>
                </a:lnTo>
                <a:lnTo>
                  <a:pt x="272319" y="14991"/>
                </a:lnTo>
                <a:lnTo>
                  <a:pt x="306218" y="33089"/>
                </a:lnTo>
                <a:lnTo>
                  <a:pt x="336214" y="57684"/>
                </a:lnTo>
                <a:lnTo>
                  <a:pt x="360810" y="87681"/>
                </a:lnTo>
                <a:lnTo>
                  <a:pt x="378908" y="121580"/>
                </a:lnTo>
                <a:lnTo>
                  <a:pt x="390080" y="158347"/>
                </a:lnTo>
                <a:lnTo>
                  <a:pt x="393899" y="196949"/>
                </a:lnTo>
                <a:lnTo>
                  <a:pt x="388698" y="242108"/>
                </a:lnTo>
                <a:lnTo>
                  <a:pt x="373881" y="283563"/>
                </a:lnTo>
                <a:lnTo>
                  <a:pt x="350632" y="320132"/>
                </a:lnTo>
                <a:lnTo>
                  <a:pt x="320132" y="350632"/>
                </a:lnTo>
                <a:lnTo>
                  <a:pt x="283563" y="373881"/>
                </a:lnTo>
                <a:lnTo>
                  <a:pt x="242108" y="388698"/>
                </a:lnTo>
                <a:lnTo>
                  <a:pt x="196949" y="393899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96739" y="3530013"/>
            <a:ext cx="16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Impact"/>
                <a:cs typeface="Impact"/>
              </a:rPr>
              <a:t>ai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27375" y="2732024"/>
            <a:ext cx="624205" cy="624205"/>
          </a:xfrm>
          <a:custGeom>
            <a:avLst/>
            <a:gdLst/>
            <a:ahLst/>
            <a:cxnLst/>
            <a:rect l="l" t="t" r="r" b="b"/>
            <a:pathLst>
              <a:path w="624204" h="624204">
                <a:moveTo>
                  <a:pt x="311849" y="623699"/>
                </a:moveTo>
                <a:lnTo>
                  <a:pt x="265767" y="620318"/>
                </a:lnTo>
                <a:lnTo>
                  <a:pt x="221783" y="610496"/>
                </a:lnTo>
                <a:lnTo>
                  <a:pt x="180381" y="594715"/>
                </a:lnTo>
                <a:lnTo>
                  <a:pt x="142044" y="573459"/>
                </a:lnTo>
                <a:lnTo>
                  <a:pt x="107253" y="547208"/>
                </a:lnTo>
                <a:lnTo>
                  <a:pt x="76491" y="516446"/>
                </a:lnTo>
                <a:lnTo>
                  <a:pt x="50240" y="481655"/>
                </a:lnTo>
                <a:lnTo>
                  <a:pt x="28984" y="443318"/>
                </a:lnTo>
                <a:lnTo>
                  <a:pt x="13203" y="401916"/>
                </a:lnTo>
                <a:lnTo>
                  <a:pt x="3381" y="357932"/>
                </a:lnTo>
                <a:lnTo>
                  <a:pt x="0" y="311849"/>
                </a:lnTo>
                <a:lnTo>
                  <a:pt x="3381" y="265767"/>
                </a:lnTo>
                <a:lnTo>
                  <a:pt x="13203" y="221783"/>
                </a:lnTo>
                <a:lnTo>
                  <a:pt x="28984" y="180381"/>
                </a:lnTo>
                <a:lnTo>
                  <a:pt x="50240" y="142044"/>
                </a:lnTo>
                <a:lnTo>
                  <a:pt x="76491" y="107253"/>
                </a:lnTo>
                <a:lnTo>
                  <a:pt x="107253" y="76491"/>
                </a:lnTo>
                <a:lnTo>
                  <a:pt x="142044" y="50240"/>
                </a:lnTo>
                <a:lnTo>
                  <a:pt x="180381" y="28984"/>
                </a:lnTo>
                <a:lnTo>
                  <a:pt x="221783" y="13203"/>
                </a:lnTo>
                <a:lnTo>
                  <a:pt x="265767" y="3381"/>
                </a:lnTo>
                <a:lnTo>
                  <a:pt x="311849" y="0"/>
                </a:lnTo>
                <a:lnTo>
                  <a:pt x="360928" y="3884"/>
                </a:lnTo>
                <a:lnTo>
                  <a:pt x="408356" y="15308"/>
                </a:lnTo>
                <a:lnTo>
                  <a:pt x="453296" y="33922"/>
                </a:lnTo>
                <a:lnTo>
                  <a:pt x="494910" y="59381"/>
                </a:lnTo>
                <a:lnTo>
                  <a:pt x="532360" y="91338"/>
                </a:lnTo>
                <a:lnTo>
                  <a:pt x="564317" y="128789"/>
                </a:lnTo>
                <a:lnTo>
                  <a:pt x="589777" y="170403"/>
                </a:lnTo>
                <a:lnTo>
                  <a:pt x="608391" y="215343"/>
                </a:lnTo>
                <a:lnTo>
                  <a:pt x="619815" y="262771"/>
                </a:lnTo>
                <a:lnTo>
                  <a:pt x="623699" y="311849"/>
                </a:lnTo>
                <a:lnTo>
                  <a:pt x="620318" y="357932"/>
                </a:lnTo>
                <a:lnTo>
                  <a:pt x="610496" y="401916"/>
                </a:lnTo>
                <a:lnTo>
                  <a:pt x="594715" y="443318"/>
                </a:lnTo>
                <a:lnTo>
                  <a:pt x="573459" y="481655"/>
                </a:lnTo>
                <a:lnTo>
                  <a:pt x="547208" y="516446"/>
                </a:lnTo>
                <a:lnTo>
                  <a:pt x="516446" y="547208"/>
                </a:lnTo>
                <a:lnTo>
                  <a:pt x="481655" y="573459"/>
                </a:lnTo>
                <a:lnTo>
                  <a:pt x="443318" y="594715"/>
                </a:lnTo>
                <a:lnTo>
                  <a:pt x="401916" y="610496"/>
                </a:lnTo>
                <a:lnTo>
                  <a:pt x="357932" y="620318"/>
                </a:lnTo>
                <a:lnTo>
                  <a:pt x="311849" y="623699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57414" y="2919288"/>
            <a:ext cx="16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Impact"/>
                <a:cs typeface="Impact"/>
              </a:rPr>
              <a:t>ai</a:t>
            </a:r>
            <a:endParaRPr sz="1400">
              <a:latin typeface="Impact"/>
              <a:cs typeface="Impac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53674" y="3350962"/>
            <a:ext cx="4390390" cy="1107440"/>
            <a:chOff x="2353674" y="3350962"/>
            <a:chExt cx="4390390" cy="1107440"/>
          </a:xfrm>
        </p:grpSpPr>
        <p:sp>
          <p:nvSpPr>
            <p:cNvPr id="21" name="object 21"/>
            <p:cNvSpPr/>
            <p:nvPr/>
          </p:nvSpPr>
          <p:spPr>
            <a:xfrm>
              <a:off x="2353674" y="4181499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5">
                  <a:moveTo>
                    <a:pt x="138449" y="276899"/>
                  </a:moveTo>
                  <a:lnTo>
                    <a:pt x="94689" y="269841"/>
                  </a:lnTo>
                  <a:lnTo>
                    <a:pt x="56683" y="250187"/>
                  </a:lnTo>
                  <a:lnTo>
                    <a:pt x="26712" y="220216"/>
                  </a:lnTo>
                  <a:lnTo>
                    <a:pt x="7058" y="182210"/>
                  </a:lnTo>
                  <a:lnTo>
                    <a:pt x="0" y="138449"/>
                  </a:lnTo>
                  <a:lnTo>
                    <a:pt x="7058" y="94689"/>
                  </a:lnTo>
                  <a:lnTo>
                    <a:pt x="26712" y="56683"/>
                  </a:lnTo>
                  <a:lnTo>
                    <a:pt x="56683" y="26712"/>
                  </a:lnTo>
                  <a:lnTo>
                    <a:pt x="94689" y="7058"/>
                  </a:lnTo>
                  <a:lnTo>
                    <a:pt x="138449" y="0"/>
                  </a:lnTo>
                  <a:lnTo>
                    <a:pt x="165586" y="2684"/>
                  </a:lnTo>
                  <a:lnTo>
                    <a:pt x="215262" y="23261"/>
                  </a:lnTo>
                  <a:lnTo>
                    <a:pt x="253638" y="61637"/>
                  </a:lnTo>
                  <a:lnTo>
                    <a:pt x="274215" y="111313"/>
                  </a:lnTo>
                  <a:lnTo>
                    <a:pt x="276899" y="138449"/>
                  </a:lnTo>
                  <a:lnTo>
                    <a:pt x="269841" y="182210"/>
                  </a:lnTo>
                  <a:lnTo>
                    <a:pt x="250187" y="220216"/>
                  </a:lnTo>
                  <a:lnTo>
                    <a:pt x="220216" y="250187"/>
                  </a:lnTo>
                  <a:lnTo>
                    <a:pt x="182210" y="269841"/>
                  </a:lnTo>
                  <a:lnTo>
                    <a:pt x="138449" y="2768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87599" y="3851550"/>
              <a:ext cx="1991360" cy="468630"/>
            </a:xfrm>
            <a:custGeom>
              <a:avLst/>
              <a:gdLst/>
              <a:ahLst/>
              <a:cxnLst/>
              <a:rect l="l" t="t" r="r" b="b"/>
              <a:pathLst>
                <a:path w="1991360" h="468629">
                  <a:moveTo>
                    <a:pt x="1990950" y="0"/>
                  </a:moveTo>
                  <a:lnTo>
                    <a:pt x="1979199" y="43845"/>
                  </a:lnTo>
                  <a:lnTo>
                    <a:pt x="1944948" y="87348"/>
                  </a:lnTo>
                  <a:lnTo>
                    <a:pt x="1889695" y="130165"/>
                  </a:lnTo>
                  <a:lnTo>
                    <a:pt x="1854662" y="151209"/>
                  </a:lnTo>
                  <a:lnTo>
                    <a:pt x="1814941" y="171953"/>
                  </a:lnTo>
                  <a:lnTo>
                    <a:pt x="1770720" y="192354"/>
                  </a:lnTo>
                  <a:lnTo>
                    <a:pt x="1722187" y="212369"/>
                  </a:lnTo>
                  <a:lnTo>
                    <a:pt x="1669528" y="231956"/>
                  </a:lnTo>
                  <a:lnTo>
                    <a:pt x="1612932" y="251070"/>
                  </a:lnTo>
                  <a:lnTo>
                    <a:pt x="1552585" y="269671"/>
                  </a:lnTo>
                  <a:lnTo>
                    <a:pt x="1488675" y="287714"/>
                  </a:lnTo>
                  <a:lnTo>
                    <a:pt x="1421391" y="305156"/>
                  </a:lnTo>
                  <a:lnTo>
                    <a:pt x="1350919" y="321956"/>
                  </a:lnTo>
                  <a:lnTo>
                    <a:pt x="1306048" y="331956"/>
                  </a:lnTo>
                  <a:lnTo>
                    <a:pt x="1260085" y="341686"/>
                  </a:lnTo>
                  <a:lnTo>
                    <a:pt x="1213073" y="351136"/>
                  </a:lnTo>
                  <a:lnTo>
                    <a:pt x="1165056" y="360297"/>
                  </a:lnTo>
                  <a:lnTo>
                    <a:pt x="1116078" y="369158"/>
                  </a:lnTo>
                  <a:lnTo>
                    <a:pt x="1066182" y="377709"/>
                  </a:lnTo>
                  <a:lnTo>
                    <a:pt x="1015412" y="385940"/>
                  </a:lnTo>
                  <a:lnTo>
                    <a:pt x="963812" y="393842"/>
                  </a:lnTo>
                  <a:lnTo>
                    <a:pt x="911425" y="401404"/>
                  </a:lnTo>
                  <a:lnTo>
                    <a:pt x="858296" y="408616"/>
                  </a:lnTo>
                  <a:lnTo>
                    <a:pt x="804467" y="415469"/>
                  </a:lnTo>
                  <a:lnTo>
                    <a:pt x="749983" y="421952"/>
                  </a:lnTo>
                  <a:lnTo>
                    <a:pt x="694887" y="428055"/>
                  </a:lnTo>
                  <a:lnTo>
                    <a:pt x="643217" y="433374"/>
                  </a:lnTo>
                  <a:lnTo>
                    <a:pt x="591092" y="438348"/>
                  </a:lnTo>
                  <a:lnTo>
                    <a:pt x="538547" y="442971"/>
                  </a:lnTo>
                  <a:lnTo>
                    <a:pt x="485617" y="447233"/>
                  </a:lnTo>
                  <a:lnTo>
                    <a:pt x="432337" y="451128"/>
                  </a:lnTo>
                  <a:lnTo>
                    <a:pt x="378743" y="454647"/>
                  </a:lnTo>
                  <a:lnTo>
                    <a:pt x="324869" y="457781"/>
                  </a:lnTo>
                  <a:lnTo>
                    <a:pt x="277527" y="460203"/>
                  </a:lnTo>
                  <a:lnTo>
                    <a:pt x="230020" y="462318"/>
                  </a:lnTo>
                  <a:lnTo>
                    <a:pt x="182373" y="464124"/>
                  </a:lnTo>
                  <a:lnTo>
                    <a:pt x="134609" y="465613"/>
                  </a:lnTo>
                  <a:lnTo>
                    <a:pt x="86752" y="466780"/>
                  </a:lnTo>
                  <a:lnTo>
                    <a:pt x="38823" y="467620"/>
                  </a:lnTo>
                  <a:lnTo>
                    <a:pt x="14840" y="467917"/>
                  </a:lnTo>
                  <a:lnTo>
                    <a:pt x="0" y="4680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4374" y="43038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4" y="31464"/>
                  </a:moveTo>
                  <a:lnTo>
                    <a:pt x="0" y="15922"/>
                  </a:lnTo>
                  <a:lnTo>
                    <a:pt x="43155" y="0"/>
                  </a:lnTo>
                  <a:lnTo>
                    <a:pt x="43294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44374" y="43038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55" y="0"/>
                  </a:moveTo>
                  <a:lnTo>
                    <a:pt x="0" y="15922"/>
                  </a:lnTo>
                  <a:lnTo>
                    <a:pt x="43294" y="31464"/>
                  </a:lnTo>
                  <a:lnTo>
                    <a:pt x="4315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32774" y="3355725"/>
              <a:ext cx="1806575" cy="299085"/>
            </a:xfrm>
            <a:custGeom>
              <a:avLst/>
              <a:gdLst/>
              <a:ahLst/>
              <a:cxnLst/>
              <a:rect l="l" t="t" r="r" b="b"/>
              <a:pathLst>
                <a:path w="1806575" h="299085">
                  <a:moveTo>
                    <a:pt x="1806450" y="0"/>
                  </a:moveTo>
                  <a:lnTo>
                    <a:pt x="1770665" y="51485"/>
                  </a:lnTo>
                  <a:lnTo>
                    <a:pt x="1709697" y="85129"/>
                  </a:lnTo>
                  <a:lnTo>
                    <a:pt x="1669034" y="101594"/>
                  </a:lnTo>
                  <a:lnTo>
                    <a:pt x="1622009" y="117753"/>
                  </a:lnTo>
                  <a:lnTo>
                    <a:pt x="1568941" y="133555"/>
                  </a:lnTo>
                  <a:lnTo>
                    <a:pt x="1510147" y="148949"/>
                  </a:lnTo>
                  <a:lnTo>
                    <a:pt x="1445945" y="163884"/>
                  </a:lnTo>
                  <a:lnTo>
                    <a:pt x="1376654" y="178309"/>
                  </a:lnTo>
                  <a:lnTo>
                    <a:pt x="1302591" y="192173"/>
                  </a:lnTo>
                  <a:lnTo>
                    <a:pt x="1224075" y="205424"/>
                  </a:lnTo>
                  <a:lnTo>
                    <a:pt x="1179799" y="212329"/>
                  </a:lnTo>
                  <a:lnTo>
                    <a:pt x="1134360" y="219031"/>
                  </a:lnTo>
                  <a:lnTo>
                    <a:pt x="1087808" y="225522"/>
                  </a:lnTo>
                  <a:lnTo>
                    <a:pt x="1040195" y="231794"/>
                  </a:lnTo>
                  <a:lnTo>
                    <a:pt x="991572" y="237840"/>
                  </a:lnTo>
                  <a:lnTo>
                    <a:pt x="941987" y="243650"/>
                  </a:lnTo>
                  <a:lnTo>
                    <a:pt x="891493" y="249217"/>
                  </a:lnTo>
                  <a:lnTo>
                    <a:pt x="840139" y="254533"/>
                  </a:lnTo>
                  <a:lnTo>
                    <a:pt x="787976" y="259589"/>
                  </a:lnTo>
                  <a:lnTo>
                    <a:pt x="735055" y="264378"/>
                  </a:lnTo>
                  <a:lnTo>
                    <a:pt x="681426" y="268892"/>
                  </a:lnTo>
                  <a:lnTo>
                    <a:pt x="627140" y="273121"/>
                  </a:lnTo>
                  <a:lnTo>
                    <a:pt x="580125" y="276515"/>
                  </a:lnTo>
                  <a:lnTo>
                    <a:pt x="532696" y="279689"/>
                  </a:lnTo>
                  <a:lnTo>
                    <a:pt x="484884" y="282638"/>
                  </a:lnTo>
                  <a:lnTo>
                    <a:pt x="436723" y="285358"/>
                  </a:lnTo>
                  <a:lnTo>
                    <a:pt x="388243" y="287843"/>
                  </a:lnTo>
                  <a:lnTo>
                    <a:pt x="339476" y="290088"/>
                  </a:lnTo>
                  <a:lnTo>
                    <a:pt x="290455" y="292088"/>
                  </a:lnTo>
                  <a:lnTo>
                    <a:pt x="247378" y="293633"/>
                  </a:lnTo>
                  <a:lnTo>
                    <a:pt x="204151" y="294983"/>
                  </a:lnTo>
                  <a:lnTo>
                    <a:pt x="160796" y="296135"/>
                  </a:lnTo>
                  <a:lnTo>
                    <a:pt x="117335" y="297085"/>
                  </a:lnTo>
                  <a:lnTo>
                    <a:pt x="73788" y="297830"/>
                  </a:lnTo>
                  <a:lnTo>
                    <a:pt x="30178" y="298366"/>
                  </a:lnTo>
                  <a:lnTo>
                    <a:pt x="8355" y="298555"/>
                  </a:lnTo>
                  <a:lnTo>
                    <a:pt x="0" y="29860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89549" y="36386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78" y="31465"/>
                  </a:moveTo>
                  <a:lnTo>
                    <a:pt x="0" y="15877"/>
                  </a:lnTo>
                  <a:lnTo>
                    <a:pt x="43172" y="0"/>
                  </a:lnTo>
                  <a:lnTo>
                    <a:pt x="43278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89549" y="36386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72" y="0"/>
                  </a:moveTo>
                  <a:lnTo>
                    <a:pt x="0" y="15877"/>
                  </a:lnTo>
                  <a:lnTo>
                    <a:pt x="43278" y="31465"/>
                  </a:lnTo>
                  <a:lnTo>
                    <a:pt x="4317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1316" y="3809850"/>
            <a:ext cx="8572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0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Calibri"/>
                <a:cs typeface="Calibri"/>
              </a:rPr>
              <a:t>Adaptation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5" dirty="0">
                <a:latin typeface="Calibri"/>
                <a:cs typeface="Calibri"/>
              </a:rPr>
              <a:t> Adoption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77342" y="4140635"/>
            <a:ext cx="828675" cy="5619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0"/>
              </a:spcBef>
            </a:pPr>
            <a:r>
              <a:rPr sz="1400" spc="-5" dirty="0">
                <a:solidFill>
                  <a:srgbClr val="FFFFFF"/>
                </a:solidFill>
                <a:latin typeface="Impact"/>
                <a:cs typeface="Impact"/>
              </a:rPr>
              <a:t>ai</a:t>
            </a:r>
            <a:endParaRPr sz="1400">
              <a:latin typeface="Impact"/>
              <a:cs typeface="Impact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sz="1400" spc="-5" dirty="0">
                <a:latin typeface="Calibri"/>
                <a:cs typeface="Calibri"/>
              </a:rPr>
              <a:t>Integration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619" y="3313250"/>
            <a:ext cx="802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Innovation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0791" y="21540"/>
            <a:ext cx="28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2000" b="1" spc="30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775" y="1106220"/>
            <a:ext cx="4111625" cy="3561079"/>
            <a:chOff x="254775" y="1106220"/>
            <a:chExt cx="4111625" cy="3561079"/>
          </a:xfrm>
        </p:grpSpPr>
        <p:sp>
          <p:nvSpPr>
            <p:cNvPr id="3" name="object 3"/>
            <p:cNvSpPr/>
            <p:nvPr/>
          </p:nvSpPr>
          <p:spPr>
            <a:xfrm>
              <a:off x="254775" y="1106220"/>
              <a:ext cx="4111625" cy="3561079"/>
            </a:xfrm>
            <a:custGeom>
              <a:avLst/>
              <a:gdLst/>
              <a:ahLst/>
              <a:cxnLst/>
              <a:rect l="l" t="t" r="r" b="b"/>
              <a:pathLst>
                <a:path w="4111625" h="3561079">
                  <a:moveTo>
                    <a:pt x="3220949" y="3560998"/>
                  </a:moveTo>
                  <a:lnTo>
                    <a:pt x="890249" y="3560998"/>
                  </a:lnTo>
                  <a:lnTo>
                    <a:pt x="0" y="1780499"/>
                  </a:lnTo>
                  <a:lnTo>
                    <a:pt x="890249" y="0"/>
                  </a:lnTo>
                  <a:lnTo>
                    <a:pt x="3220949" y="0"/>
                  </a:lnTo>
                  <a:lnTo>
                    <a:pt x="4111199" y="1780499"/>
                  </a:lnTo>
                  <a:lnTo>
                    <a:pt x="3220949" y="3560998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2525" y="1359125"/>
              <a:ext cx="3527425" cy="3055620"/>
            </a:xfrm>
            <a:custGeom>
              <a:avLst/>
              <a:gdLst/>
              <a:ahLst/>
              <a:cxnLst/>
              <a:rect l="l" t="t" r="r" b="b"/>
              <a:pathLst>
                <a:path w="3527425" h="3055620">
                  <a:moveTo>
                    <a:pt x="2762999" y="3055198"/>
                  </a:moveTo>
                  <a:lnTo>
                    <a:pt x="763799" y="3055198"/>
                  </a:lnTo>
                  <a:lnTo>
                    <a:pt x="0" y="1527599"/>
                  </a:lnTo>
                  <a:lnTo>
                    <a:pt x="763799" y="0"/>
                  </a:lnTo>
                  <a:lnTo>
                    <a:pt x="2762999" y="0"/>
                  </a:lnTo>
                  <a:lnTo>
                    <a:pt x="3526799" y="1527599"/>
                  </a:lnTo>
                  <a:lnTo>
                    <a:pt x="2762999" y="3055198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512250" y="1108202"/>
            <a:ext cx="4107179" cy="3557270"/>
          </a:xfrm>
          <a:custGeom>
            <a:avLst/>
            <a:gdLst/>
            <a:ahLst/>
            <a:cxnLst/>
            <a:rect l="l" t="t" r="r" b="b"/>
            <a:pathLst>
              <a:path w="4107179" h="3557270">
                <a:moveTo>
                  <a:pt x="3217499" y="3556798"/>
                </a:moveTo>
                <a:lnTo>
                  <a:pt x="889199" y="3556798"/>
                </a:lnTo>
                <a:lnTo>
                  <a:pt x="0" y="1778399"/>
                </a:lnTo>
                <a:lnTo>
                  <a:pt x="889199" y="0"/>
                </a:lnTo>
                <a:lnTo>
                  <a:pt x="3217499" y="0"/>
                </a:lnTo>
                <a:lnTo>
                  <a:pt x="4106699" y="1778399"/>
                </a:lnTo>
                <a:lnTo>
                  <a:pt x="3217499" y="355679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6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</a:t>
            </a:r>
            <a:r>
              <a:rPr spc="-30" dirty="0"/>
              <a:t> </a:t>
            </a:r>
            <a:r>
              <a:rPr spc="-5" dirty="0"/>
              <a:t>C-level</a:t>
            </a:r>
            <a:r>
              <a:rPr spc="-30" dirty="0"/>
              <a:t> </a:t>
            </a:r>
            <a:r>
              <a:rPr spc="-10" dirty="0"/>
              <a:t>Executive</a:t>
            </a:r>
            <a:r>
              <a:rPr spc="-35" dirty="0"/>
              <a:t> </a:t>
            </a:r>
            <a:r>
              <a:rPr spc="-5" dirty="0"/>
              <a:t>Skills</a:t>
            </a:r>
          </a:p>
        </p:txBody>
      </p:sp>
      <p:sp>
        <p:nvSpPr>
          <p:cNvPr id="7" name="object 7"/>
          <p:cNvSpPr txBox="1"/>
          <p:nvPr/>
        </p:nvSpPr>
        <p:spPr>
          <a:xfrm rot="17760000">
            <a:off x="508686" y="2174739"/>
            <a:ext cx="1144826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Futur</a:t>
            </a:r>
            <a:r>
              <a:rPr sz="1400" b="1" dirty="0">
                <a:solidFill>
                  <a:srgbClr val="731B47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731B47"/>
                </a:solidFill>
                <a:latin typeface="Arial"/>
                <a:cs typeface="Arial"/>
              </a:rPr>
              <a:t>V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7820000">
            <a:off x="3033710" y="3447102"/>
            <a:ext cx="101518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Capabilities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3626" y="4121485"/>
            <a:ext cx="624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731B47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actics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3780000">
            <a:off x="636957" y="3447312"/>
            <a:ext cx="88606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40" dirty="0">
                <a:solidFill>
                  <a:srgbClr val="731B47"/>
                </a:solidFill>
                <a:latin typeface="Arial"/>
                <a:cs typeface="Arial"/>
              </a:rPr>
              <a:t>W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eakness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3840000">
            <a:off x="3146283" y="2173155"/>
            <a:ext cx="7515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Strength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8512" y="2211994"/>
            <a:ext cx="1555115" cy="1350010"/>
            <a:chOff x="1528512" y="2211994"/>
            <a:chExt cx="1555115" cy="1350010"/>
          </a:xfrm>
        </p:grpSpPr>
        <p:sp>
          <p:nvSpPr>
            <p:cNvPr id="13" name="object 13"/>
            <p:cNvSpPr/>
            <p:nvPr/>
          </p:nvSpPr>
          <p:spPr>
            <a:xfrm>
              <a:off x="1538037" y="2221519"/>
              <a:ext cx="1536065" cy="1330960"/>
            </a:xfrm>
            <a:custGeom>
              <a:avLst/>
              <a:gdLst/>
              <a:ahLst/>
              <a:cxnLst/>
              <a:rect l="l" t="t" r="r" b="b"/>
              <a:pathLst>
                <a:path w="1536064" h="1330960">
                  <a:moveTo>
                    <a:pt x="1203074" y="1330499"/>
                  </a:moveTo>
                  <a:lnTo>
                    <a:pt x="332624" y="1330499"/>
                  </a:lnTo>
                  <a:lnTo>
                    <a:pt x="0" y="665249"/>
                  </a:lnTo>
                  <a:lnTo>
                    <a:pt x="332624" y="0"/>
                  </a:lnTo>
                  <a:lnTo>
                    <a:pt x="1203074" y="0"/>
                  </a:lnTo>
                  <a:lnTo>
                    <a:pt x="1535699" y="665249"/>
                  </a:lnTo>
                  <a:lnTo>
                    <a:pt x="1203074" y="133049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8037" y="2221519"/>
              <a:ext cx="1536065" cy="1330960"/>
            </a:xfrm>
            <a:custGeom>
              <a:avLst/>
              <a:gdLst/>
              <a:ahLst/>
              <a:cxnLst/>
              <a:rect l="l" t="t" r="r" b="b"/>
              <a:pathLst>
                <a:path w="1536064" h="1330960">
                  <a:moveTo>
                    <a:pt x="0" y="665249"/>
                  </a:moveTo>
                  <a:lnTo>
                    <a:pt x="332624" y="0"/>
                  </a:lnTo>
                  <a:lnTo>
                    <a:pt x="1203074" y="0"/>
                  </a:lnTo>
                  <a:lnTo>
                    <a:pt x="1535699" y="665249"/>
                  </a:lnTo>
                  <a:lnTo>
                    <a:pt x="1203074" y="1330499"/>
                  </a:lnTo>
                  <a:lnTo>
                    <a:pt x="332624" y="1330499"/>
                  </a:lnTo>
                  <a:lnTo>
                    <a:pt x="0" y="665249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68631" y="2657406"/>
            <a:ext cx="225552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1204595" algn="l"/>
                <a:tab pos="2242185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Corporate	</a:t>
            </a: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731B47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57150">
              <a:lnSpc>
                <a:spcPts val="1664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(Internal)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89462" y="265740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9655" algn="l"/>
              </a:tabLst>
            </a:pPr>
            <a:r>
              <a:rPr sz="1400" u="heavy" dirty="0">
                <a:solidFill>
                  <a:srgbClr val="FFFFFF"/>
                </a:solidFill>
                <a:uFill>
                  <a:solidFill>
                    <a:srgbClr val="731B47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637" y="1359018"/>
            <a:ext cx="2762885" cy="3055620"/>
          </a:xfrm>
          <a:custGeom>
            <a:avLst/>
            <a:gdLst/>
            <a:ahLst/>
            <a:cxnLst/>
            <a:rect l="l" t="t" r="r" b="b"/>
            <a:pathLst>
              <a:path w="2762885" h="3055620">
                <a:moveTo>
                  <a:pt x="763724" y="0"/>
                </a:moveTo>
                <a:lnTo>
                  <a:pt x="1328024" y="862500"/>
                </a:lnTo>
              </a:path>
              <a:path w="2762885" h="3055620">
                <a:moveTo>
                  <a:pt x="2762887" y="106"/>
                </a:moveTo>
                <a:lnTo>
                  <a:pt x="2198587" y="862606"/>
                </a:lnTo>
              </a:path>
              <a:path w="2762885" h="3055620">
                <a:moveTo>
                  <a:pt x="0" y="1527749"/>
                </a:moveTo>
                <a:lnTo>
                  <a:pt x="995399" y="1527749"/>
                </a:lnTo>
              </a:path>
              <a:path w="2762885" h="3055620">
                <a:moveTo>
                  <a:pt x="763724" y="3055199"/>
                </a:moveTo>
                <a:lnTo>
                  <a:pt x="1328024" y="2192999"/>
                </a:lnTo>
              </a:path>
              <a:path w="2762885" h="3055620">
                <a:moveTo>
                  <a:pt x="2762774" y="3055199"/>
                </a:moveTo>
                <a:lnTo>
                  <a:pt x="2198474" y="2192999"/>
                </a:lnTo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36738" y="1026742"/>
            <a:ext cx="2134870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3105" marR="5080" indent="-701040">
              <a:lnSpc>
                <a:spcPct val="137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Lifecycle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Solution </a:t>
            </a:r>
            <a:r>
              <a:rPr sz="14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2049" y="1359125"/>
            <a:ext cx="3527425" cy="3055620"/>
          </a:xfrm>
          <a:custGeom>
            <a:avLst/>
            <a:gdLst/>
            <a:ahLst/>
            <a:cxnLst/>
            <a:rect l="l" t="t" r="r" b="b"/>
            <a:pathLst>
              <a:path w="3527425" h="3055620">
                <a:moveTo>
                  <a:pt x="2762999" y="3055198"/>
                </a:moveTo>
                <a:lnTo>
                  <a:pt x="763799" y="3055198"/>
                </a:lnTo>
                <a:lnTo>
                  <a:pt x="0" y="1527599"/>
                </a:lnTo>
                <a:lnTo>
                  <a:pt x="763799" y="0"/>
                </a:lnTo>
                <a:lnTo>
                  <a:pt x="2762999" y="0"/>
                </a:lnTo>
                <a:lnTo>
                  <a:pt x="3526799" y="1527599"/>
                </a:lnTo>
                <a:lnTo>
                  <a:pt x="2762999" y="3055198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 rot="17760000">
            <a:off x="4911385" y="2173563"/>
            <a:ext cx="85933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Dynamics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17820000">
            <a:off x="7317868" y="3447540"/>
            <a:ext cx="96520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Economics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60787" y="4121255"/>
            <a:ext cx="1009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731B47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echnology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3780000">
            <a:off x="5039219" y="3446983"/>
            <a:ext cx="60155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dirty="0">
                <a:solidFill>
                  <a:srgbClr val="731B47"/>
                </a:solidFill>
                <a:latin typeface="Arial"/>
                <a:cs typeface="Arial"/>
              </a:rPr>
              <a:t>Market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3840000">
            <a:off x="7265001" y="2173814"/>
            <a:ext cx="1033316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Regulations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88037" y="2211994"/>
            <a:ext cx="1555115" cy="1350010"/>
            <a:chOff x="5788037" y="2211994"/>
            <a:chExt cx="1555115" cy="1350010"/>
          </a:xfrm>
        </p:grpSpPr>
        <p:sp>
          <p:nvSpPr>
            <p:cNvPr id="26" name="object 26"/>
            <p:cNvSpPr/>
            <p:nvPr/>
          </p:nvSpPr>
          <p:spPr>
            <a:xfrm>
              <a:off x="5797562" y="2221519"/>
              <a:ext cx="1536065" cy="1330960"/>
            </a:xfrm>
            <a:custGeom>
              <a:avLst/>
              <a:gdLst/>
              <a:ahLst/>
              <a:cxnLst/>
              <a:rect l="l" t="t" r="r" b="b"/>
              <a:pathLst>
                <a:path w="1536065" h="1330960">
                  <a:moveTo>
                    <a:pt x="1203074" y="1330499"/>
                  </a:moveTo>
                  <a:lnTo>
                    <a:pt x="332624" y="1330499"/>
                  </a:lnTo>
                  <a:lnTo>
                    <a:pt x="0" y="665249"/>
                  </a:lnTo>
                  <a:lnTo>
                    <a:pt x="332624" y="0"/>
                  </a:lnTo>
                  <a:lnTo>
                    <a:pt x="1203074" y="0"/>
                  </a:lnTo>
                  <a:lnTo>
                    <a:pt x="1535699" y="665249"/>
                  </a:lnTo>
                  <a:lnTo>
                    <a:pt x="1203074" y="133049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97562" y="2221519"/>
              <a:ext cx="1536065" cy="1330960"/>
            </a:xfrm>
            <a:custGeom>
              <a:avLst/>
              <a:gdLst/>
              <a:ahLst/>
              <a:cxnLst/>
              <a:rect l="l" t="t" r="r" b="b"/>
              <a:pathLst>
                <a:path w="1536065" h="1330960">
                  <a:moveTo>
                    <a:pt x="0" y="665249"/>
                  </a:moveTo>
                  <a:lnTo>
                    <a:pt x="332624" y="0"/>
                  </a:lnTo>
                  <a:lnTo>
                    <a:pt x="1203074" y="0"/>
                  </a:lnTo>
                  <a:lnTo>
                    <a:pt x="1535699" y="665249"/>
                  </a:lnTo>
                  <a:lnTo>
                    <a:pt x="1203074" y="1330499"/>
                  </a:lnTo>
                  <a:lnTo>
                    <a:pt x="332624" y="1330499"/>
                  </a:lnTo>
                  <a:lnTo>
                    <a:pt x="0" y="665249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42907" y="2657406"/>
            <a:ext cx="84581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5905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Industry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(External)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20450" y="2657406"/>
            <a:ext cx="1063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290" algn="l"/>
              </a:tabLst>
            </a:pPr>
            <a:r>
              <a:rPr sz="1400" u="heavy" dirty="0">
                <a:solidFill>
                  <a:srgbClr val="FFFFFF"/>
                </a:solidFill>
                <a:uFill>
                  <a:solidFill>
                    <a:srgbClr val="731B47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5887" y="1359018"/>
            <a:ext cx="1999614" cy="3055620"/>
          </a:xfrm>
          <a:custGeom>
            <a:avLst/>
            <a:gdLst/>
            <a:ahLst/>
            <a:cxnLst/>
            <a:rect l="l" t="t" r="r" b="b"/>
            <a:pathLst>
              <a:path w="1999615" h="3055620">
                <a:moveTo>
                  <a:pt x="0" y="0"/>
                </a:moveTo>
                <a:lnTo>
                  <a:pt x="564299" y="862500"/>
                </a:lnTo>
              </a:path>
              <a:path w="1999615" h="3055620">
                <a:moveTo>
                  <a:pt x="1999162" y="106"/>
                </a:moveTo>
                <a:lnTo>
                  <a:pt x="1434862" y="862606"/>
                </a:lnTo>
              </a:path>
              <a:path w="1999615" h="3055620">
                <a:moveTo>
                  <a:pt x="0" y="3055199"/>
                </a:moveTo>
                <a:lnTo>
                  <a:pt x="564299" y="2192999"/>
                </a:lnTo>
              </a:path>
              <a:path w="1999615" h="3055620">
                <a:moveTo>
                  <a:pt x="1999049" y="3055199"/>
                </a:moveTo>
                <a:lnTo>
                  <a:pt x="1434749" y="2192999"/>
                </a:lnTo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55669" y="1045264"/>
            <a:ext cx="2018030" cy="59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5465" marR="5080" indent="-533400">
              <a:lnSpc>
                <a:spcPct val="1326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Domain </a:t>
            </a:r>
            <a:r>
              <a:rPr sz="14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0535" y="21540"/>
            <a:ext cx="28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595959"/>
                </a:solidFill>
                <a:latin typeface="Calibri"/>
                <a:cs typeface="Calibri"/>
              </a:rPr>
              <a:t>25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4047" y="1499052"/>
            <a:ext cx="3990975" cy="3228975"/>
            <a:chOff x="2214047" y="1499052"/>
            <a:chExt cx="3990975" cy="3228975"/>
          </a:xfrm>
        </p:grpSpPr>
        <p:sp>
          <p:nvSpPr>
            <p:cNvPr id="3" name="object 3"/>
            <p:cNvSpPr/>
            <p:nvPr/>
          </p:nvSpPr>
          <p:spPr>
            <a:xfrm>
              <a:off x="2405475" y="1629524"/>
              <a:ext cx="2522220" cy="2411095"/>
            </a:xfrm>
            <a:custGeom>
              <a:avLst/>
              <a:gdLst/>
              <a:ahLst/>
              <a:cxnLst/>
              <a:rect l="l" t="t" r="r" b="b"/>
              <a:pathLst>
                <a:path w="2522220" h="2411095">
                  <a:moveTo>
                    <a:pt x="1213824" y="2410999"/>
                  </a:moveTo>
                  <a:lnTo>
                    <a:pt x="55424" y="2072899"/>
                  </a:lnTo>
                  <a:lnTo>
                    <a:pt x="0" y="875724"/>
                  </a:lnTo>
                  <a:lnTo>
                    <a:pt x="847999" y="0"/>
                  </a:lnTo>
                  <a:lnTo>
                    <a:pt x="2250724" y="807549"/>
                  </a:lnTo>
                  <a:lnTo>
                    <a:pt x="2521874" y="1235974"/>
                  </a:lnTo>
                  <a:lnTo>
                    <a:pt x="2211474" y="1612874"/>
                  </a:lnTo>
                  <a:lnTo>
                    <a:pt x="2322324" y="2289074"/>
                  </a:lnTo>
                  <a:lnTo>
                    <a:pt x="1213824" y="2410999"/>
                  </a:lnTo>
                  <a:close/>
                </a:path>
              </a:pathLst>
            </a:custGeom>
            <a:solidFill>
              <a:srgbClr val="731B47">
                <a:alpha val="292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5475" y="1629524"/>
              <a:ext cx="2522220" cy="2411095"/>
            </a:xfrm>
            <a:custGeom>
              <a:avLst/>
              <a:gdLst/>
              <a:ahLst/>
              <a:cxnLst/>
              <a:rect l="l" t="t" r="r" b="b"/>
              <a:pathLst>
                <a:path w="2522220" h="2411095">
                  <a:moveTo>
                    <a:pt x="2250724" y="807549"/>
                  </a:moveTo>
                  <a:lnTo>
                    <a:pt x="2521874" y="1235974"/>
                  </a:lnTo>
                  <a:lnTo>
                    <a:pt x="2211474" y="1612874"/>
                  </a:lnTo>
                  <a:lnTo>
                    <a:pt x="2322324" y="2289074"/>
                  </a:lnTo>
                  <a:lnTo>
                    <a:pt x="1213824" y="2410999"/>
                  </a:lnTo>
                  <a:lnTo>
                    <a:pt x="55424" y="2072899"/>
                  </a:lnTo>
                  <a:lnTo>
                    <a:pt x="0" y="875724"/>
                  </a:lnTo>
                  <a:lnTo>
                    <a:pt x="847999" y="0"/>
                  </a:lnTo>
                  <a:lnTo>
                    <a:pt x="2250724" y="807549"/>
                  </a:lnTo>
                  <a:close/>
                </a:path>
              </a:pathLst>
            </a:custGeom>
            <a:ln w="19049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84400" y="2001174"/>
              <a:ext cx="2268220" cy="1751330"/>
            </a:xfrm>
            <a:custGeom>
              <a:avLst/>
              <a:gdLst/>
              <a:ahLst/>
              <a:cxnLst/>
              <a:rect l="l" t="t" r="r" b="b"/>
              <a:pathLst>
                <a:path w="2268220" h="1751329">
                  <a:moveTo>
                    <a:pt x="843649" y="1751149"/>
                  </a:moveTo>
                  <a:lnTo>
                    <a:pt x="208049" y="1505849"/>
                  </a:lnTo>
                  <a:lnTo>
                    <a:pt x="198149" y="1198724"/>
                  </a:lnTo>
                  <a:lnTo>
                    <a:pt x="278299" y="1058324"/>
                  </a:lnTo>
                  <a:lnTo>
                    <a:pt x="0" y="445799"/>
                  </a:lnTo>
                  <a:lnTo>
                    <a:pt x="1159099" y="0"/>
                  </a:lnTo>
                  <a:lnTo>
                    <a:pt x="2096249" y="559499"/>
                  </a:lnTo>
                  <a:lnTo>
                    <a:pt x="2268074" y="1734524"/>
                  </a:lnTo>
                  <a:lnTo>
                    <a:pt x="843649" y="1751149"/>
                  </a:lnTo>
                  <a:close/>
                </a:path>
              </a:pathLst>
            </a:custGeom>
            <a:solidFill>
              <a:srgbClr val="0000FF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4400" y="2001174"/>
              <a:ext cx="2268220" cy="1751330"/>
            </a:xfrm>
            <a:custGeom>
              <a:avLst/>
              <a:gdLst/>
              <a:ahLst/>
              <a:cxnLst/>
              <a:rect l="l" t="t" r="r" b="b"/>
              <a:pathLst>
                <a:path w="2268220" h="1751329">
                  <a:moveTo>
                    <a:pt x="2096249" y="559499"/>
                  </a:moveTo>
                  <a:lnTo>
                    <a:pt x="2268074" y="1734524"/>
                  </a:lnTo>
                  <a:lnTo>
                    <a:pt x="843649" y="1751149"/>
                  </a:lnTo>
                  <a:lnTo>
                    <a:pt x="208049" y="1505849"/>
                  </a:lnTo>
                  <a:lnTo>
                    <a:pt x="198149" y="1198724"/>
                  </a:lnTo>
                  <a:lnTo>
                    <a:pt x="278299" y="1058324"/>
                  </a:lnTo>
                  <a:lnTo>
                    <a:pt x="0" y="445799"/>
                  </a:lnTo>
                  <a:lnTo>
                    <a:pt x="1159099" y="0"/>
                  </a:lnTo>
                  <a:lnTo>
                    <a:pt x="2096249" y="559499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6729" y="1539950"/>
              <a:ext cx="1005205" cy="1531620"/>
            </a:xfrm>
            <a:custGeom>
              <a:avLst/>
              <a:gdLst/>
              <a:ahLst/>
              <a:cxnLst/>
              <a:rect l="l" t="t" r="r" b="b"/>
              <a:pathLst>
                <a:path w="1005204" h="1531620">
                  <a:moveTo>
                    <a:pt x="1005136" y="153112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3007" y="15038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4">
                  <a:moveTo>
                    <a:pt x="10569" y="44768"/>
                  </a:moveTo>
                  <a:lnTo>
                    <a:pt x="0" y="0"/>
                  </a:lnTo>
                  <a:lnTo>
                    <a:pt x="36873" y="27500"/>
                  </a:lnTo>
                  <a:lnTo>
                    <a:pt x="10569" y="44768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63007" y="15038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4">
                  <a:moveTo>
                    <a:pt x="36873" y="27500"/>
                  </a:moveTo>
                  <a:lnTo>
                    <a:pt x="0" y="0"/>
                  </a:lnTo>
                  <a:lnTo>
                    <a:pt x="10569" y="44768"/>
                  </a:lnTo>
                  <a:lnTo>
                    <a:pt x="36873" y="27500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7033" y="1539950"/>
              <a:ext cx="1005205" cy="1531620"/>
            </a:xfrm>
            <a:custGeom>
              <a:avLst/>
              <a:gdLst/>
              <a:ahLst/>
              <a:cxnLst/>
              <a:rect l="l" t="t" r="r" b="b"/>
              <a:pathLst>
                <a:path w="1005204" h="1531620">
                  <a:moveTo>
                    <a:pt x="0" y="1531124"/>
                  </a:moveTo>
                  <a:lnTo>
                    <a:pt x="1005137" y="0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9018" y="15038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4">
                  <a:moveTo>
                    <a:pt x="26304" y="44768"/>
                  </a:moveTo>
                  <a:lnTo>
                    <a:pt x="0" y="27500"/>
                  </a:lnTo>
                  <a:lnTo>
                    <a:pt x="36873" y="0"/>
                  </a:lnTo>
                  <a:lnTo>
                    <a:pt x="26304" y="44768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9018" y="15038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4">
                  <a:moveTo>
                    <a:pt x="26304" y="44768"/>
                  </a:moveTo>
                  <a:lnTo>
                    <a:pt x="36873" y="0"/>
                  </a:lnTo>
                  <a:lnTo>
                    <a:pt x="0" y="27500"/>
                  </a:lnTo>
                  <a:lnTo>
                    <a:pt x="26304" y="44768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1899" y="2460021"/>
              <a:ext cx="1906905" cy="636270"/>
            </a:xfrm>
            <a:custGeom>
              <a:avLst/>
              <a:gdLst/>
              <a:ahLst/>
              <a:cxnLst/>
              <a:rect l="l" t="t" r="r" b="b"/>
              <a:pathLst>
                <a:path w="1906904" h="636269">
                  <a:moveTo>
                    <a:pt x="0" y="635920"/>
                  </a:moveTo>
                  <a:lnTo>
                    <a:pt x="1906884" y="0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3808" y="2445096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9954" y="29849"/>
                  </a:moveTo>
                  <a:lnTo>
                    <a:pt x="0" y="0"/>
                  </a:lnTo>
                  <a:lnTo>
                    <a:pt x="45982" y="1249"/>
                  </a:lnTo>
                  <a:lnTo>
                    <a:pt x="9954" y="2984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3808" y="2445096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9954" y="29849"/>
                  </a:moveTo>
                  <a:lnTo>
                    <a:pt x="45982" y="1249"/>
                  </a:lnTo>
                  <a:lnTo>
                    <a:pt x="0" y="0"/>
                  </a:lnTo>
                  <a:lnTo>
                    <a:pt x="9954" y="29849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51899" y="3131108"/>
              <a:ext cx="1906905" cy="636270"/>
            </a:xfrm>
            <a:custGeom>
              <a:avLst/>
              <a:gdLst/>
              <a:ahLst/>
              <a:cxnLst/>
              <a:rect l="l" t="t" r="r" b="b"/>
              <a:pathLst>
                <a:path w="1906904" h="636270">
                  <a:moveTo>
                    <a:pt x="0" y="0"/>
                  </a:moveTo>
                  <a:lnTo>
                    <a:pt x="1906884" y="635920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3808" y="375210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0" y="29849"/>
                  </a:moveTo>
                  <a:lnTo>
                    <a:pt x="9954" y="0"/>
                  </a:lnTo>
                  <a:lnTo>
                    <a:pt x="45982" y="28599"/>
                  </a:lnTo>
                  <a:lnTo>
                    <a:pt x="0" y="2984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53808" y="375210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0" y="29849"/>
                  </a:moveTo>
                  <a:lnTo>
                    <a:pt x="45982" y="28599"/>
                  </a:lnTo>
                  <a:lnTo>
                    <a:pt x="9954" y="0"/>
                  </a:lnTo>
                  <a:lnTo>
                    <a:pt x="0" y="29849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27033" y="3155974"/>
              <a:ext cx="1005205" cy="1530985"/>
            </a:xfrm>
            <a:custGeom>
              <a:avLst/>
              <a:gdLst/>
              <a:ahLst/>
              <a:cxnLst/>
              <a:rect l="l" t="t" r="r" b="b"/>
              <a:pathLst>
                <a:path w="1005204" h="1530985">
                  <a:moveTo>
                    <a:pt x="0" y="0"/>
                  </a:moveTo>
                  <a:lnTo>
                    <a:pt x="1005132" y="1530827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19015" y="467816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875" y="44767"/>
                  </a:moveTo>
                  <a:lnTo>
                    <a:pt x="0" y="17270"/>
                  </a:lnTo>
                  <a:lnTo>
                    <a:pt x="26302" y="0"/>
                  </a:lnTo>
                  <a:lnTo>
                    <a:pt x="36875" y="44767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19015" y="467816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270"/>
                  </a:moveTo>
                  <a:lnTo>
                    <a:pt x="36875" y="44767"/>
                  </a:lnTo>
                  <a:lnTo>
                    <a:pt x="26302" y="0"/>
                  </a:lnTo>
                  <a:lnTo>
                    <a:pt x="0" y="17270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86733" y="3155974"/>
              <a:ext cx="1005205" cy="1530985"/>
            </a:xfrm>
            <a:custGeom>
              <a:avLst/>
              <a:gdLst/>
              <a:ahLst/>
              <a:cxnLst/>
              <a:rect l="l" t="t" r="r" b="b"/>
              <a:pathLst>
                <a:path w="1005204" h="1530985">
                  <a:moveTo>
                    <a:pt x="1005132" y="0"/>
                  </a:moveTo>
                  <a:lnTo>
                    <a:pt x="0" y="1530827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3009" y="467816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44767"/>
                  </a:moveTo>
                  <a:lnTo>
                    <a:pt x="10573" y="0"/>
                  </a:lnTo>
                  <a:lnTo>
                    <a:pt x="36875" y="17270"/>
                  </a:lnTo>
                  <a:lnTo>
                    <a:pt x="0" y="44767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63009" y="467816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573" y="0"/>
                  </a:moveTo>
                  <a:lnTo>
                    <a:pt x="0" y="44767"/>
                  </a:lnTo>
                  <a:lnTo>
                    <a:pt x="36875" y="17270"/>
                  </a:lnTo>
                  <a:lnTo>
                    <a:pt x="10573" y="0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59815" y="3131108"/>
              <a:ext cx="1907539" cy="636270"/>
            </a:xfrm>
            <a:custGeom>
              <a:avLst/>
              <a:gdLst/>
              <a:ahLst/>
              <a:cxnLst/>
              <a:rect l="l" t="t" r="r" b="b"/>
              <a:pathLst>
                <a:path w="1907539" h="636270">
                  <a:moveTo>
                    <a:pt x="1907184" y="0"/>
                  </a:moveTo>
                  <a:lnTo>
                    <a:pt x="0" y="635922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18809" y="3752106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5">
                  <a:moveTo>
                    <a:pt x="45982" y="29849"/>
                  </a:moveTo>
                  <a:lnTo>
                    <a:pt x="0" y="28597"/>
                  </a:lnTo>
                  <a:lnTo>
                    <a:pt x="36029" y="0"/>
                  </a:lnTo>
                  <a:lnTo>
                    <a:pt x="45982" y="2984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18809" y="3752106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5">
                  <a:moveTo>
                    <a:pt x="36029" y="0"/>
                  </a:moveTo>
                  <a:lnTo>
                    <a:pt x="0" y="28597"/>
                  </a:lnTo>
                  <a:lnTo>
                    <a:pt x="45982" y="29849"/>
                  </a:lnTo>
                  <a:lnTo>
                    <a:pt x="36029" y="0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59815" y="2460018"/>
              <a:ext cx="1907539" cy="636270"/>
            </a:xfrm>
            <a:custGeom>
              <a:avLst/>
              <a:gdLst/>
              <a:ahLst/>
              <a:cxnLst/>
              <a:rect l="l" t="t" r="r" b="b"/>
              <a:pathLst>
                <a:path w="1907539" h="636269">
                  <a:moveTo>
                    <a:pt x="1907184" y="63592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18809" y="244509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6029" y="29849"/>
                  </a:moveTo>
                  <a:lnTo>
                    <a:pt x="0" y="1251"/>
                  </a:lnTo>
                  <a:lnTo>
                    <a:pt x="45982" y="0"/>
                  </a:lnTo>
                  <a:lnTo>
                    <a:pt x="36029" y="2984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8809" y="244509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82" y="0"/>
                  </a:moveTo>
                  <a:lnTo>
                    <a:pt x="0" y="1251"/>
                  </a:lnTo>
                  <a:lnTo>
                    <a:pt x="36029" y="29849"/>
                  </a:lnTo>
                  <a:lnTo>
                    <a:pt x="45982" y="0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359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4.,5.</a:t>
            </a:r>
            <a:r>
              <a:rPr spc="-15" dirty="0"/>
              <a:t> </a:t>
            </a:r>
            <a:r>
              <a:rPr spc="-10" dirty="0"/>
              <a:t>Skills</a:t>
            </a:r>
            <a:r>
              <a:rPr spc="-20" dirty="0"/>
              <a:t> </a:t>
            </a:r>
            <a:r>
              <a:rPr spc="-5" dirty="0"/>
              <a:t>for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15" dirty="0"/>
              <a:t> </a:t>
            </a:r>
            <a:r>
              <a:rPr spc="-10" dirty="0"/>
              <a:t>Scientist</a:t>
            </a:r>
            <a:r>
              <a:rPr spc="-20" dirty="0"/>
              <a:t> </a:t>
            </a:r>
            <a:r>
              <a:rPr dirty="0"/>
              <a:t>vs.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Engineer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74711" y="3741475"/>
            <a:ext cx="735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18794" y="2192730"/>
            <a:ext cx="7353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676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Analytics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34812" y="3565650"/>
            <a:ext cx="9036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14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58555" y="4649238"/>
            <a:ext cx="765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41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Domain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Expertise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53351" y="4754013"/>
            <a:ext cx="66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Hacking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78295" y="1025675"/>
            <a:ext cx="725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54694" y="1235225"/>
            <a:ext cx="972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Engineering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84386" y="2192738"/>
            <a:ext cx="7175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Machine 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54653" y="1130463"/>
            <a:ext cx="863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91707" y="2884138"/>
            <a:ext cx="6959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4795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58938" y="2935987"/>
            <a:ext cx="7359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676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172" y="21540"/>
            <a:ext cx="29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595959"/>
                </a:solidFill>
                <a:latin typeface="Calibri"/>
                <a:cs typeface="Calibri"/>
              </a:rPr>
              <a:t>26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643312" y="34862"/>
          <a:ext cx="1184275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Easy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Challenging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2540" algn="ctr">
                        <a:lnSpc>
                          <a:spcPts val="1610"/>
                        </a:lnSpc>
                        <a:spcBef>
                          <a:spcPts val="1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Difficult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479758" y="1035513"/>
            <a:ext cx="1040765" cy="1044575"/>
            <a:chOff x="1479758" y="1035513"/>
            <a:chExt cx="1040765" cy="1044575"/>
          </a:xfrm>
        </p:grpSpPr>
        <p:sp>
          <p:nvSpPr>
            <p:cNvPr id="4" name="object 4"/>
            <p:cNvSpPr/>
            <p:nvPr/>
          </p:nvSpPr>
          <p:spPr>
            <a:xfrm>
              <a:off x="1479753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4" h="1006475">
                  <a:moveTo>
                    <a:pt x="1040765" y="1005344"/>
                  </a:moveTo>
                  <a:lnTo>
                    <a:pt x="1038542" y="954836"/>
                  </a:lnTo>
                  <a:lnTo>
                    <a:pt x="1031544" y="905319"/>
                  </a:lnTo>
                  <a:lnTo>
                    <a:pt x="1019924" y="857084"/>
                  </a:lnTo>
                  <a:lnTo>
                    <a:pt x="1003846" y="810412"/>
                  </a:lnTo>
                  <a:lnTo>
                    <a:pt x="983500" y="765606"/>
                  </a:lnTo>
                  <a:lnTo>
                    <a:pt x="959027" y="722960"/>
                  </a:lnTo>
                  <a:lnTo>
                    <a:pt x="930630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68" y="579907"/>
                  </a:lnTo>
                  <a:lnTo>
                    <a:pt x="796874" y="562775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82" y="396709"/>
                  </a:lnTo>
                  <a:lnTo>
                    <a:pt x="869670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98" y="174879"/>
                  </a:lnTo>
                  <a:lnTo>
                    <a:pt x="797674" y="136918"/>
                  </a:lnTo>
                  <a:lnTo>
                    <a:pt x="767359" y="102311"/>
                  </a:lnTo>
                  <a:lnTo>
                    <a:pt x="732751" y="71983"/>
                  </a:lnTo>
                  <a:lnTo>
                    <a:pt x="694791" y="46672"/>
                  </a:lnTo>
                  <a:lnTo>
                    <a:pt x="654037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60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908" y="72783"/>
                  </a:lnTo>
                  <a:lnTo>
                    <a:pt x="273354" y="102311"/>
                  </a:lnTo>
                  <a:lnTo>
                    <a:pt x="243827" y="135851"/>
                  </a:lnTo>
                  <a:lnTo>
                    <a:pt x="218744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44" y="301904"/>
                  </a:lnTo>
                  <a:lnTo>
                    <a:pt x="171056" y="349313"/>
                  </a:lnTo>
                  <a:lnTo>
                    <a:pt x="174244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44" y="525614"/>
                  </a:lnTo>
                  <a:lnTo>
                    <a:pt x="243827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37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61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82" y="1002944"/>
                  </a:lnTo>
                  <a:lnTo>
                    <a:pt x="1040765" y="1005344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0810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5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09" y="102309"/>
                  </a:lnTo>
                  <a:lnTo>
                    <a:pt x="135855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7" y="12477"/>
                  </a:lnTo>
                  <a:lnTo>
                    <a:pt x="301908" y="3188"/>
                  </a:lnTo>
                  <a:lnTo>
                    <a:pt x="349307" y="0"/>
                  </a:lnTo>
                  <a:lnTo>
                    <a:pt x="395221" y="3029"/>
                  </a:lnTo>
                  <a:lnTo>
                    <a:pt x="439960" y="11967"/>
                  </a:lnTo>
                  <a:lnTo>
                    <a:pt x="482981" y="26589"/>
                  </a:lnTo>
                  <a:lnTo>
                    <a:pt x="523740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9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5" y="396706"/>
                  </a:lnTo>
                  <a:lnTo>
                    <a:pt x="686137" y="442167"/>
                  </a:lnTo>
                  <a:lnTo>
                    <a:pt x="671164" y="485273"/>
                  </a:lnTo>
                  <a:lnTo>
                    <a:pt x="650924" y="525609"/>
                  </a:lnTo>
                  <a:lnTo>
                    <a:pt x="625832" y="562758"/>
                  </a:lnTo>
                  <a:lnTo>
                    <a:pt x="596304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7" y="686137"/>
                  </a:lnTo>
                  <a:lnTo>
                    <a:pt x="396706" y="695425"/>
                  </a:lnTo>
                  <a:lnTo>
                    <a:pt x="349307" y="698614"/>
                  </a:lnTo>
                  <a:lnTo>
                    <a:pt x="301908" y="695425"/>
                  </a:lnTo>
                  <a:lnTo>
                    <a:pt x="256447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5" y="625832"/>
                  </a:lnTo>
                  <a:lnTo>
                    <a:pt x="102309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43752" y="1035513"/>
            <a:ext cx="1040765" cy="1044575"/>
            <a:chOff x="2743752" y="1035513"/>
            <a:chExt cx="1040765" cy="1044575"/>
          </a:xfrm>
        </p:grpSpPr>
        <p:sp>
          <p:nvSpPr>
            <p:cNvPr id="7" name="object 7"/>
            <p:cNvSpPr/>
            <p:nvPr/>
          </p:nvSpPr>
          <p:spPr>
            <a:xfrm>
              <a:off x="2743746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4" h="1006475">
                  <a:moveTo>
                    <a:pt x="1040765" y="1005344"/>
                  </a:moveTo>
                  <a:lnTo>
                    <a:pt x="1038542" y="954836"/>
                  </a:lnTo>
                  <a:lnTo>
                    <a:pt x="1031544" y="905319"/>
                  </a:lnTo>
                  <a:lnTo>
                    <a:pt x="1019924" y="857084"/>
                  </a:lnTo>
                  <a:lnTo>
                    <a:pt x="1003846" y="810412"/>
                  </a:lnTo>
                  <a:lnTo>
                    <a:pt x="983500" y="765606"/>
                  </a:lnTo>
                  <a:lnTo>
                    <a:pt x="959027" y="722960"/>
                  </a:lnTo>
                  <a:lnTo>
                    <a:pt x="930630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68" y="579907"/>
                  </a:lnTo>
                  <a:lnTo>
                    <a:pt x="796874" y="562775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82" y="396709"/>
                  </a:lnTo>
                  <a:lnTo>
                    <a:pt x="869670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98" y="174879"/>
                  </a:lnTo>
                  <a:lnTo>
                    <a:pt x="797687" y="136918"/>
                  </a:lnTo>
                  <a:lnTo>
                    <a:pt x="767359" y="102311"/>
                  </a:lnTo>
                  <a:lnTo>
                    <a:pt x="732751" y="71983"/>
                  </a:lnTo>
                  <a:lnTo>
                    <a:pt x="694791" y="46672"/>
                  </a:lnTo>
                  <a:lnTo>
                    <a:pt x="654037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60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908" y="72783"/>
                  </a:lnTo>
                  <a:lnTo>
                    <a:pt x="273367" y="102311"/>
                  </a:lnTo>
                  <a:lnTo>
                    <a:pt x="243840" y="135851"/>
                  </a:lnTo>
                  <a:lnTo>
                    <a:pt x="218744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44" y="301904"/>
                  </a:lnTo>
                  <a:lnTo>
                    <a:pt x="171056" y="349313"/>
                  </a:lnTo>
                  <a:lnTo>
                    <a:pt x="174244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44" y="525614"/>
                  </a:lnTo>
                  <a:lnTo>
                    <a:pt x="243840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37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74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82" y="1002944"/>
                  </a:lnTo>
                  <a:lnTo>
                    <a:pt x="1040765" y="1005344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4803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5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09" y="102309"/>
                  </a:lnTo>
                  <a:lnTo>
                    <a:pt x="135855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7" y="12477"/>
                  </a:lnTo>
                  <a:lnTo>
                    <a:pt x="301908" y="3188"/>
                  </a:lnTo>
                  <a:lnTo>
                    <a:pt x="349307" y="0"/>
                  </a:lnTo>
                  <a:lnTo>
                    <a:pt x="395221" y="3029"/>
                  </a:lnTo>
                  <a:lnTo>
                    <a:pt x="439960" y="11967"/>
                  </a:lnTo>
                  <a:lnTo>
                    <a:pt x="482981" y="26589"/>
                  </a:lnTo>
                  <a:lnTo>
                    <a:pt x="523741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9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5" y="396706"/>
                  </a:lnTo>
                  <a:lnTo>
                    <a:pt x="686137" y="442167"/>
                  </a:lnTo>
                  <a:lnTo>
                    <a:pt x="671164" y="485273"/>
                  </a:lnTo>
                  <a:lnTo>
                    <a:pt x="650924" y="525609"/>
                  </a:lnTo>
                  <a:lnTo>
                    <a:pt x="625832" y="562758"/>
                  </a:lnTo>
                  <a:lnTo>
                    <a:pt x="596304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7" y="686137"/>
                  </a:lnTo>
                  <a:lnTo>
                    <a:pt x="396706" y="695425"/>
                  </a:lnTo>
                  <a:lnTo>
                    <a:pt x="349307" y="698614"/>
                  </a:lnTo>
                  <a:lnTo>
                    <a:pt x="301908" y="695425"/>
                  </a:lnTo>
                  <a:lnTo>
                    <a:pt x="256447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5" y="625832"/>
                  </a:lnTo>
                  <a:lnTo>
                    <a:pt x="102309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3399" y="1035513"/>
            <a:ext cx="1040765" cy="1044575"/>
            <a:chOff x="4003399" y="1035513"/>
            <a:chExt cx="1040765" cy="1044575"/>
          </a:xfrm>
        </p:grpSpPr>
        <p:sp>
          <p:nvSpPr>
            <p:cNvPr id="10" name="object 10"/>
            <p:cNvSpPr/>
            <p:nvPr/>
          </p:nvSpPr>
          <p:spPr>
            <a:xfrm>
              <a:off x="4003395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4" h="1006475">
                  <a:moveTo>
                    <a:pt x="1040765" y="1005344"/>
                  </a:moveTo>
                  <a:lnTo>
                    <a:pt x="1038542" y="954836"/>
                  </a:lnTo>
                  <a:lnTo>
                    <a:pt x="1031544" y="905319"/>
                  </a:lnTo>
                  <a:lnTo>
                    <a:pt x="1019924" y="857084"/>
                  </a:lnTo>
                  <a:lnTo>
                    <a:pt x="1003846" y="810412"/>
                  </a:lnTo>
                  <a:lnTo>
                    <a:pt x="983488" y="765606"/>
                  </a:lnTo>
                  <a:lnTo>
                    <a:pt x="959027" y="722960"/>
                  </a:lnTo>
                  <a:lnTo>
                    <a:pt x="930630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68" y="579907"/>
                  </a:lnTo>
                  <a:lnTo>
                    <a:pt x="796874" y="562775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70" y="396709"/>
                  </a:lnTo>
                  <a:lnTo>
                    <a:pt x="869657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98" y="174879"/>
                  </a:lnTo>
                  <a:lnTo>
                    <a:pt x="797674" y="136918"/>
                  </a:lnTo>
                  <a:lnTo>
                    <a:pt x="767359" y="102311"/>
                  </a:lnTo>
                  <a:lnTo>
                    <a:pt x="732751" y="71983"/>
                  </a:lnTo>
                  <a:lnTo>
                    <a:pt x="694791" y="46672"/>
                  </a:lnTo>
                  <a:lnTo>
                    <a:pt x="654024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60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908" y="72783"/>
                  </a:lnTo>
                  <a:lnTo>
                    <a:pt x="273354" y="102311"/>
                  </a:lnTo>
                  <a:lnTo>
                    <a:pt x="243827" y="135851"/>
                  </a:lnTo>
                  <a:lnTo>
                    <a:pt x="218744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44" y="301904"/>
                  </a:lnTo>
                  <a:lnTo>
                    <a:pt x="171043" y="349313"/>
                  </a:lnTo>
                  <a:lnTo>
                    <a:pt x="174244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44" y="525614"/>
                  </a:lnTo>
                  <a:lnTo>
                    <a:pt x="243827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37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61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69" y="1002944"/>
                  </a:lnTo>
                  <a:lnTo>
                    <a:pt x="1040765" y="1005344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4451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5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09" y="102309"/>
                  </a:lnTo>
                  <a:lnTo>
                    <a:pt x="135856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7" y="12477"/>
                  </a:lnTo>
                  <a:lnTo>
                    <a:pt x="301908" y="3188"/>
                  </a:lnTo>
                  <a:lnTo>
                    <a:pt x="349307" y="0"/>
                  </a:lnTo>
                  <a:lnTo>
                    <a:pt x="395221" y="3029"/>
                  </a:lnTo>
                  <a:lnTo>
                    <a:pt x="439960" y="11967"/>
                  </a:lnTo>
                  <a:lnTo>
                    <a:pt x="482981" y="26589"/>
                  </a:lnTo>
                  <a:lnTo>
                    <a:pt x="523740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9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5" y="396706"/>
                  </a:lnTo>
                  <a:lnTo>
                    <a:pt x="686137" y="442167"/>
                  </a:lnTo>
                  <a:lnTo>
                    <a:pt x="671164" y="485273"/>
                  </a:lnTo>
                  <a:lnTo>
                    <a:pt x="650924" y="525609"/>
                  </a:lnTo>
                  <a:lnTo>
                    <a:pt x="625832" y="562758"/>
                  </a:lnTo>
                  <a:lnTo>
                    <a:pt x="596304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7" y="686137"/>
                  </a:lnTo>
                  <a:lnTo>
                    <a:pt x="396706" y="695425"/>
                  </a:lnTo>
                  <a:lnTo>
                    <a:pt x="349307" y="698614"/>
                  </a:lnTo>
                  <a:lnTo>
                    <a:pt x="301908" y="695425"/>
                  </a:lnTo>
                  <a:lnTo>
                    <a:pt x="256447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6" y="625832"/>
                  </a:lnTo>
                  <a:lnTo>
                    <a:pt x="102309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239095" y="1035513"/>
            <a:ext cx="1040765" cy="1044575"/>
            <a:chOff x="5239095" y="1035513"/>
            <a:chExt cx="1040765" cy="1044575"/>
          </a:xfrm>
        </p:grpSpPr>
        <p:sp>
          <p:nvSpPr>
            <p:cNvPr id="13" name="object 13"/>
            <p:cNvSpPr/>
            <p:nvPr/>
          </p:nvSpPr>
          <p:spPr>
            <a:xfrm>
              <a:off x="5239093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4" h="1006475">
                  <a:moveTo>
                    <a:pt x="1040765" y="1005344"/>
                  </a:moveTo>
                  <a:lnTo>
                    <a:pt x="1038542" y="954836"/>
                  </a:lnTo>
                  <a:lnTo>
                    <a:pt x="1031544" y="905319"/>
                  </a:lnTo>
                  <a:lnTo>
                    <a:pt x="1019911" y="857084"/>
                  </a:lnTo>
                  <a:lnTo>
                    <a:pt x="1003846" y="810412"/>
                  </a:lnTo>
                  <a:lnTo>
                    <a:pt x="983488" y="765606"/>
                  </a:lnTo>
                  <a:lnTo>
                    <a:pt x="959027" y="722960"/>
                  </a:lnTo>
                  <a:lnTo>
                    <a:pt x="930630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55" y="579907"/>
                  </a:lnTo>
                  <a:lnTo>
                    <a:pt x="796874" y="562762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70" y="396709"/>
                  </a:lnTo>
                  <a:lnTo>
                    <a:pt x="869657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98" y="174879"/>
                  </a:lnTo>
                  <a:lnTo>
                    <a:pt x="797674" y="136918"/>
                  </a:lnTo>
                  <a:lnTo>
                    <a:pt x="767346" y="102311"/>
                  </a:lnTo>
                  <a:lnTo>
                    <a:pt x="732739" y="71983"/>
                  </a:lnTo>
                  <a:lnTo>
                    <a:pt x="694791" y="46672"/>
                  </a:lnTo>
                  <a:lnTo>
                    <a:pt x="654024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60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908" y="72783"/>
                  </a:lnTo>
                  <a:lnTo>
                    <a:pt x="273354" y="102311"/>
                  </a:lnTo>
                  <a:lnTo>
                    <a:pt x="243827" y="135851"/>
                  </a:lnTo>
                  <a:lnTo>
                    <a:pt x="218744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31" y="301904"/>
                  </a:lnTo>
                  <a:lnTo>
                    <a:pt x="171043" y="349313"/>
                  </a:lnTo>
                  <a:lnTo>
                    <a:pt x="174231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44" y="525614"/>
                  </a:lnTo>
                  <a:lnTo>
                    <a:pt x="243827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37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61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69" y="1002944"/>
                  </a:lnTo>
                  <a:lnTo>
                    <a:pt x="1040765" y="1005344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0147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5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09" y="102309"/>
                  </a:lnTo>
                  <a:lnTo>
                    <a:pt x="135855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7" y="12477"/>
                  </a:lnTo>
                  <a:lnTo>
                    <a:pt x="301908" y="3188"/>
                  </a:lnTo>
                  <a:lnTo>
                    <a:pt x="349306" y="0"/>
                  </a:lnTo>
                  <a:lnTo>
                    <a:pt x="395221" y="3029"/>
                  </a:lnTo>
                  <a:lnTo>
                    <a:pt x="439960" y="11967"/>
                  </a:lnTo>
                  <a:lnTo>
                    <a:pt x="482981" y="26589"/>
                  </a:lnTo>
                  <a:lnTo>
                    <a:pt x="523740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8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5" y="396706"/>
                  </a:lnTo>
                  <a:lnTo>
                    <a:pt x="686136" y="442167"/>
                  </a:lnTo>
                  <a:lnTo>
                    <a:pt x="671164" y="485273"/>
                  </a:lnTo>
                  <a:lnTo>
                    <a:pt x="650923" y="525609"/>
                  </a:lnTo>
                  <a:lnTo>
                    <a:pt x="625831" y="562758"/>
                  </a:lnTo>
                  <a:lnTo>
                    <a:pt x="596304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6" y="686137"/>
                  </a:lnTo>
                  <a:lnTo>
                    <a:pt x="396705" y="695425"/>
                  </a:lnTo>
                  <a:lnTo>
                    <a:pt x="349306" y="698614"/>
                  </a:lnTo>
                  <a:lnTo>
                    <a:pt x="301908" y="695425"/>
                  </a:lnTo>
                  <a:lnTo>
                    <a:pt x="256447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5" y="625832"/>
                  </a:lnTo>
                  <a:lnTo>
                    <a:pt x="102309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462816" y="1035513"/>
            <a:ext cx="1040765" cy="1044575"/>
            <a:chOff x="6462816" y="1035513"/>
            <a:chExt cx="1040765" cy="1044575"/>
          </a:xfrm>
        </p:grpSpPr>
        <p:sp>
          <p:nvSpPr>
            <p:cNvPr id="16" name="object 16"/>
            <p:cNvSpPr/>
            <p:nvPr/>
          </p:nvSpPr>
          <p:spPr>
            <a:xfrm>
              <a:off x="6462814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5" h="1006475">
                  <a:moveTo>
                    <a:pt x="1040752" y="1005344"/>
                  </a:moveTo>
                  <a:lnTo>
                    <a:pt x="1038542" y="954836"/>
                  </a:lnTo>
                  <a:lnTo>
                    <a:pt x="1031544" y="905319"/>
                  </a:lnTo>
                  <a:lnTo>
                    <a:pt x="1019911" y="857084"/>
                  </a:lnTo>
                  <a:lnTo>
                    <a:pt x="1003846" y="810412"/>
                  </a:lnTo>
                  <a:lnTo>
                    <a:pt x="983488" y="765606"/>
                  </a:lnTo>
                  <a:lnTo>
                    <a:pt x="959027" y="722960"/>
                  </a:lnTo>
                  <a:lnTo>
                    <a:pt x="930630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55" y="579907"/>
                  </a:lnTo>
                  <a:lnTo>
                    <a:pt x="796874" y="562762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70" y="396709"/>
                  </a:lnTo>
                  <a:lnTo>
                    <a:pt x="869657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85" y="174879"/>
                  </a:lnTo>
                  <a:lnTo>
                    <a:pt x="797674" y="136918"/>
                  </a:lnTo>
                  <a:lnTo>
                    <a:pt x="767346" y="102311"/>
                  </a:lnTo>
                  <a:lnTo>
                    <a:pt x="732739" y="71983"/>
                  </a:lnTo>
                  <a:lnTo>
                    <a:pt x="694791" y="46672"/>
                  </a:lnTo>
                  <a:lnTo>
                    <a:pt x="654024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60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908" y="72783"/>
                  </a:lnTo>
                  <a:lnTo>
                    <a:pt x="273354" y="102311"/>
                  </a:lnTo>
                  <a:lnTo>
                    <a:pt x="243827" y="135851"/>
                  </a:lnTo>
                  <a:lnTo>
                    <a:pt x="218732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31" y="301904"/>
                  </a:lnTo>
                  <a:lnTo>
                    <a:pt x="171043" y="349313"/>
                  </a:lnTo>
                  <a:lnTo>
                    <a:pt x="174231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32" y="525614"/>
                  </a:lnTo>
                  <a:lnTo>
                    <a:pt x="243827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37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61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69" y="1002944"/>
                  </a:lnTo>
                  <a:lnTo>
                    <a:pt x="1040752" y="1005344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33867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4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09" y="102309"/>
                  </a:lnTo>
                  <a:lnTo>
                    <a:pt x="135855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7" y="12477"/>
                  </a:lnTo>
                  <a:lnTo>
                    <a:pt x="301908" y="3188"/>
                  </a:lnTo>
                  <a:lnTo>
                    <a:pt x="349307" y="0"/>
                  </a:lnTo>
                  <a:lnTo>
                    <a:pt x="395222" y="3029"/>
                  </a:lnTo>
                  <a:lnTo>
                    <a:pt x="439961" y="11967"/>
                  </a:lnTo>
                  <a:lnTo>
                    <a:pt x="482981" y="26589"/>
                  </a:lnTo>
                  <a:lnTo>
                    <a:pt x="523741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9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5" y="396706"/>
                  </a:lnTo>
                  <a:lnTo>
                    <a:pt x="686136" y="442167"/>
                  </a:lnTo>
                  <a:lnTo>
                    <a:pt x="671164" y="485273"/>
                  </a:lnTo>
                  <a:lnTo>
                    <a:pt x="650923" y="525609"/>
                  </a:lnTo>
                  <a:lnTo>
                    <a:pt x="625832" y="562758"/>
                  </a:lnTo>
                  <a:lnTo>
                    <a:pt x="596305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7" y="686137"/>
                  </a:lnTo>
                  <a:lnTo>
                    <a:pt x="396706" y="695425"/>
                  </a:lnTo>
                  <a:lnTo>
                    <a:pt x="349307" y="698614"/>
                  </a:lnTo>
                  <a:lnTo>
                    <a:pt x="301908" y="695425"/>
                  </a:lnTo>
                  <a:lnTo>
                    <a:pt x="256447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5" y="625832"/>
                  </a:lnTo>
                  <a:lnTo>
                    <a:pt x="102309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710487" y="1035513"/>
            <a:ext cx="1040765" cy="1044575"/>
            <a:chOff x="7710487" y="1035513"/>
            <a:chExt cx="1040765" cy="1044575"/>
          </a:xfrm>
        </p:grpSpPr>
        <p:sp>
          <p:nvSpPr>
            <p:cNvPr id="19" name="object 19"/>
            <p:cNvSpPr/>
            <p:nvPr/>
          </p:nvSpPr>
          <p:spPr>
            <a:xfrm>
              <a:off x="7710487" y="1073619"/>
              <a:ext cx="1040765" cy="1006475"/>
            </a:xfrm>
            <a:custGeom>
              <a:avLst/>
              <a:gdLst/>
              <a:ahLst/>
              <a:cxnLst/>
              <a:rect l="l" t="t" r="r" b="b"/>
              <a:pathLst>
                <a:path w="1040765" h="1006475">
                  <a:moveTo>
                    <a:pt x="1040752" y="1005344"/>
                  </a:moveTo>
                  <a:lnTo>
                    <a:pt x="1038542" y="954836"/>
                  </a:lnTo>
                  <a:lnTo>
                    <a:pt x="1031532" y="905319"/>
                  </a:lnTo>
                  <a:lnTo>
                    <a:pt x="1019911" y="857084"/>
                  </a:lnTo>
                  <a:lnTo>
                    <a:pt x="1003846" y="810412"/>
                  </a:lnTo>
                  <a:lnTo>
                    <a:pt x="983488" y="765606"/>
                  </a:lnTo>
                  <a:lnTo>
                    <a:pt x="959027" y="722960"/>
                  </a:lnTo>
                  <a:lnTo>
                    <a:pt x="930617" y="682777"/>
                  </a:lnTo>
                  <a:lnTo>
                    <a:pt x="898448" y="645337"/>
                  </a:lnTo>
                  <a:lnTo>
                    <a:pt x="862672" y="610958"/>
                  </a:lnTo>
                  <a:lnTo>
                    <a:pt x="823455" y="579907"/>
                  </a:lnTo>
                  <a:lnTo>
                    <a:pt x="796874" y="562762"/>
                  </a:lnTo>
                  <a:lnTo>
                    <a:pt x="821969" y="525614"/>
                  </a:lnTo>
                  <a:lnTo>
                    <a:pt x="842213" y="485279"/>
                  </a:lnTo>
                  <a:lnTo>
                    <a:pt x="857186" y="442163"/>
                  </a:lnTo>
                  <a:lnTo>
                    <a:pt x="866470" y="396709"/>
                  </a:lnTo>
                  <a:lnTo>
                    <a:pt x="869657" y="349313"/>
                  </a:lnTo>
                  <a:lnTo>
                    <a:pt x="866635" y="303390"/>
                  </a:lnTo>
                  <a:lnTo>
                    <a:pt x="857694" y="258648"/>
                  </a:lnTo>
                  <a:lnTo>
                    <a:pt x="843076" y="215633"/>
                  </a:lnTo>
                  <a:lnTo>
                    <a:pt x="822985" y="174879"/>
                  </a:lnTo>
                  <a:lnTo>
                    <a:pt x="797674" y="136918"/>
                  </a:lnTo>
                  <a:lnTo>
                    <a:pt x="767346" y="102311"/>
                  </a:lnTo>
                  <a:lnTo>
                    <a:pt x="732739" y="71983"/>
                  </a:lnTo>
                  <a:lnTo>
                    <a:pt x="694791" y="46672"/>
                  </a:lnTo>
                  <a:lnTo>
                    <a:pt x="654024" y="26593"/>
                  </a:lnTo>
                  <a:lnTo>
                    <a:pt x="611009" y="11963"/>
                  </a:lnTo>
                  <a:lnTo>
                    <a:pt x="566267" y="3035"/>
                  </a:lnTo>
                  <a:lnTo>
                    <a:pt x="520357" y="0"/>
                  </a:lnTo>
                  <a:lnTo>
                    <a:pt x="472948" y="3187"/>
                  </a:lnTo>
                  <a:lnTo>
                    <a:pt x="427494" y="12484"/>
                  </a:lnTo>
                  <a:lnTo>
                    <a:pt x="384390" y="27444"/>
                  </a:lnTo>
                  <a:lnTo>
                    <a:pt x="344055" y="47688"/>
                  </a:lnTo>
                  <a:lnTo>
                    <a:pt x="306895" y="72783"/>
                  </a:lnTo>
                  <a:lnTo>
                    <a:pt x="273354" y="102311"/>
                  </a:lnTo>
                  <a:lnTo>
                    <a:pt x="243827" y="135851"/>
                  </a:lnTo>
                  <a:lnTo>
                    <a:pt x="218732" y="172999"/>
                  </a:lnTo>
                  <a:lnTo>
                    <a:pt x="198501" y="213347"/>
                  </a:lnTo>
                  <a:lnTo>
                    <a:pt x="183527" y="256451"/>
                  </a:lnTo>
                  <a:lnTo>
                    <a:pt x="174231" y="301904"/>
                  </a:lnTo>
                  <a:lnTo>
                    <a:pt x="171043" y="349313"/>
                  </a:lnTo>
                  <a:lnTo>
                    <a:pt x="174231" y="396709"/>
                  </a:lnTo>
                  <a:lnTo>
                    <a:pt x="183527" y="442163"/>
                  </a:lnTo>
                  <a:lnTo>
                    <a:pt x="198501" y="485279"/>
                  </a:lnTo>
                  <a:lnTo>
                    <a:pt x="218732" y="525614"/>
                  </a:lnTo>
                  <a:lnTo>
                    <a:pt x="243827" y="562762"/>
                  </a:lnTo>
                  <a:lnTo>
                    <a:pt x="177355" y="611593"/>
                  </a:lnTo>
                  <a:lnTo>
                    <a:pt x="141643" y="646036"/>
                  </a:lnTo>
                  <a:lnTo>
                    <a:pt x="109524" y="683539"/>
                  </a:lnTo>
                  <a:lnTo>
                    <a:pt x="81203" y="723773"/>
                  </a:lnTo>
                  <a:lnTo>
                    <a:pt x="56819" y="766457"/>
                  </a:lnTo>
                  <a:lnTo>
                    <a:pt x="36550" y="811301"/>
                  </a:lnTo>
                  <a:lnTo>
                    <a:pt x="20561" y="857999"/>
                  </a:lnTo>
                  <a:lnTo>
                    <a:pt x="9029" y="906272"/>
                  </a:lnTo>
                  <a:lnTo>
                    <a:pt x="2120" y="955802"/>
                  </a:lnTo>
                  <a:lnTo>
                    <a:pt x="0" y="1006309"/>
                  </a:lnTo>
                  <a:lnTo>
                    <a:pt x="520369" y="1002944"/>
                  </a:lnTo>
                  <a:lnTo>
                    <a:pt x="1040752" y="1005344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81539" y="107361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4" h="699135">
                  <a:moveTo>
                    <a:pt x="0" y="349307"/>
                  </a:moveTo>
                  <a:lnTo>
                    <a:pt x="3188" y="301908"/>
                  </a:lnTo>
                  <a:lnTo>
                    <a:pt x="12477" y="256447"/>
                  </a:lnTo>
                  <a:lnTo>
                    <a:pt x="27450" y="213341"/>
                  </a:lnTo>
                  <a:lnTo>
                    <a:pt x="47690" y="173005"/>
                  </a:lnTo>
                  <a:lnTo>
                    <a:pt x="72782" y="135856"/>
                  </a:lnTo>
                  <a:lnTo>
                    <a:pt x="102310" y="102309"/>
                  </a:lnTo>
                  <a:lnTo>
                    <a:pt x="135856" y="72782"/>
                  </a:lnTo>
                  <a:lnTo>
                    <a:pt x="173005" y="47690"/>
                  </a:lnTo>
                  <a:lnTo>
                    <a:pt x="213341" y="27450"/>
                  </a:lnTo>
                  <a:lnTo>
                    <a:pt x="256448" y="12477"/>
                  </a:lnTo>
                  <a:lnTo>
                    <a:pt x="301909" y="3188"/>
                  </a:lnTo>
                  <a:lnTo>
                    <a:pt x="349307" y="0"/>
                  </a:lnTo>
                  <a:lnTo>
                    <a:pt x="395222" y="3029"/>
                  </a:lnTo>
                  <a:lnTo>
                    <a:pt x="439960" y="11967"/>
                  </a:lnTo>
                  <a:lnTo>
                    <a:pt x="482981" y="26589"/>
                  </a:lnTo>
                  <a:lnTo>
                    <a:pt x="523740" y="46670"/>
                  </a:lnTo>
                  <a:lnTo>
                    <a:pt x="561696" y="71985"/>
                  </a:lnTo>
                  <a:lnTo>
                    <a:pt x="596304" y="102309"/>
                  </a:lnTo>
                  <a:lnTo>
                    <a:pt x="626629" y="136918"/>
                  </a:lnTo>
                  <a:lnTo>
                    <a:pt x="651944" y="174873"/>
                  </a:lnTo>
                  <a:lnTo>
                    <a:pt x="672025" y="215633"/>
                  </a:lnTo>
                  <a:lnTo>
                    <a:pt x="686647" y="258653"/>
                  </a:lnTo>
                  <a:lnTo>
                    <a:pt x="695585" y="303392"/>
                  </a:lnTo>
                  <a:lnTo>
                    <a:pt x="698614" y="349307"/>
                  </a:lnTo>
                  <a:lnTo>
                    <a:pt x="695426" y="396706"/>
                  </a:lnTo>
                  <a:lnTo>
                    <a:pt x="686137" y="442167"/>
                  </a:lnTo>
                  <a:lnTo>
                    <a:pt x="671164" y="485273"/>
                  </a:lnTo>
                  <a:lnTo>
                    <a:pt x="650924" y="525609"/>
                  </a:lnTo>
                  <a:lnTo>
                    <a:pt x="625832" y="562758"/>
                  </a:lnTo>
                  <a:lnTo>
                    <a:pt x="596305" y="596304"/>
                  </a:lnTo>
                  <a:lnTo>
                    <a:pt x="562758" y="625832"/>
                  </a:lnTo>
                  <a:lnTo>
                    <a:pt x="525609" y="650924"/>
                  </a:lnTo>
                  <a:lnTo>
                    <a:pt x="485273" y="671164"/>
                  </a:lnTo>
                  <a:lnTo>
                    <a:pt x="442167" y="686137"/>
                  </a:lnTo>
                  <a:lnTo>
                    <a:pt x="396706" y="695425"/>
                  </a:lnTo>
                  <a:lnTo>
                    <a:pt x="349307" y="698614"/>
                  </a:lnTo>
                  <a:lnTo>
                    <a:pt x="301909" y="695425"/>
                  </a:lnTo>
                  <a:lnTo>
                    <a:pt x="256448" y="686137"/>
                  </a:lnTo>
                  <a:lnTo>
                    <a:pt x="213341" y="671164"/>
                  </a:lnTo>
                  <a:lnTo>
                    <a:pt x="173005" y="650924"/>
                  </a:lnTo>
                  <a:lnTo>
                    <a:pt x="135856" y="625832"/>
                  </a:lnTo>
                  <a:lnTo>
                    <a:pt x="102310" y="596304"/>
                  </a:lnTo>
                  <a:lnTo>
                    <a:pt x="72782" y="562758"/>
                  </a:lnTo>
                  <a:lnTo>
                    <a:pt x="47690" y="525609"/>
                  </a:lnTo>
                  <a:lnTo>
                    <a:pt x="27450" y="485273"/>
                  </a:lnTo>
                  <a:lnTo>
                    <a:pt x="12477" y="442167"/>
                  </a:lnTo>
                  <a:lnTo>
                    <a:pt x="3188" y="396706"/>
                  </a:lnTo>
                  <a:lnTo>
                    <a:pt x="0" y="349307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5062" y="2370600"/>
          <a:ext cx="8744585" cy="262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51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Hiring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Consulting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Outsourcing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Cognifying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712620" y="1839325"/>
            <a:ext cx="608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C-level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6264" y="1839325"/>
            <a:ext cx="92201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5885" marR="5080" indent="-8382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AI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Product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63739" y="1839325"/>
            <a:ext cx="92201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4785" marR="5080" indent="-17272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AI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Product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Owner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53043" y="1839325"/>
            <a:ext cx="1016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Architect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89386" y="1839325"/>
            <a:ext cx="765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716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Data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14988" y="1839325"/>
            <a:ext cx="7848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8732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Data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75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Production</a:t>
            </a:r>
            <a:r>
              <a:rPr spc="-95" dirty="0"/>
              <a:t> </a:t>
            </a:r>
            <a:r>
              <a:rPr spc="-85" dirty="0"/>
              <a:t>Team</a:t>
            </a:r>
            <a:r>
              <a:rPr spc="-40" dirty="0"/>
              <a:t> </a:t>
            </a:r>
            <a:r>
              <a:rPr spc="-5" dirty="0"/>
              <a:t>Strategies</a:t>
            </a:r>
          </a:p>
        </p:txBody>
      </p:sp>
      <p:sp>
        <p:nvSpPr>
          <p:cNvPr id="29" name="object 29"/>
          <p:cNvSpPr/>
          <p:nvPr/>
        </p:nvSpPr>
        <p:spPr>
          <a:xfrm>
            <a:off x="6845587" y="2499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5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262" y="2499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5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38499" y="2499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5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21499" y="2499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5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33549" y="2499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5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50550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19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8499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21499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45587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81262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33537" y="30188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50550" y="354015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19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38499" y="35381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45587" y="35381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81262" y="35381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33537" y="35381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26437" y="35381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45587" y="40575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81262" y="40575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33537" y="40575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50550" y="406148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19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38499" y="405950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21499" y="4057534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33549" y="454480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6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3" y="0"/>
                </a:lnTo>
                <a:lnTo>
                  <a:pt x="80686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33224" y="454480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81274" y="454480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20" h="294004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55499" y="2497509"/>
            <a:ext cx="299720" cy="294005"/>
          </a:xfrm>
          <a:custGeom>
            <a:avLst/>
            <a:gdLst/>
            <a:ahLst/>
            <a:cxnLst/>
            <a:rect l="l" t="t" r="r" b="b"/>
            <a:pathLst>
              <a:path w="299719" h="294005">
                <a:moveTo>
                  <a:pt x="80687" y="293863"/>
                </a:moveTo>
                <a:lnTo>
                  <a:pt x="0" y="139764"/>
                </a:lnTo>
                <a:lnTo>
                  <a:pt x="84041" y="218602"/>
                </a:lnTo>
                <a:lnTo>
                  <a:pt x="299184" y="0"/>
                </a:lnTo>
                <a:lnTo>
                  <a:pt x="80687" y="293863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08308" y="21540"/>
            <a:ext cx="267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solidFill>
                  <a:srgbClr val="595959"/>
                </a:solidFill>
                <a:latin typeface="Calibri"/>
                <a:cs typeface="Calibri"/>
              </a:rPr>
              <a:t>27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78" y="2170787"/>
            <a:ext cx="8140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8C1414"/>
                </a:solidFill>
              </a:rPr>
              <a:t>Agile</a:t>
            </a:r>
            <a:r>
              <a:rPr sz="3600" spc="-225" dirty="0">
                <a:solidFill>
                  <a:srgbClr val="8C1414"/>
                </a:solidFill>
              </a:rPr>
              <a:t> </a:t>
            </a:r>
            <a:r>
              <a:rPr sz="3600" spc="-5" dirty="0">
                <a:solidFill>
                  <a:srgbClr val="8C1414"/>
                </a:solidFill>
              </a:rPr>
              <a:t>AI</a:t>
            </a:r>
            <a:r>
              <a:rPr sz="3600" spc="-35" dirty="0">
                <a:solidFill>
                  <a:srgbClr val="8C1414"/>
                </a:solidFill>
              </a:rPr>
              <a:t> </a:t>
            </a:r>
            <a:r>
              <a:rPr sz="3600" spc="-10" dirty="0">
                <a:solidFill>
                  <a:srgbClr val="8C1414"/>
                </a:solidFill>
              </a:rPr>
              <a:t>Product</a:t>
            </a:r>
            <a:r>
              <a:rPr sz="3600" spc="-35" dirty="0">
                <a:solidFill>
                  <a:srgbClr val="8C1414"/>
                </a:solidFill>
              </a:rPr>
              <a:t> </a:t>
            </a:r>
            <a:r>
              <a:rPr sz="3600" spc="-5" dirty="0">
                <a:solidFill>
                  <a:srgbClr val="8C1414"/>
                </a:solidFill>
              </a:rPr>
              <a:t>Development</a:t>
            </a:r>
            <a:r>
              <a:rPr sz="3600" spc="-25" dirty="0">
                <a:solidFill>
                  <a:srgbClr val="8C1414"/>
                </a:solidFill>
              </a:rPr>
              <a:t> </a:t>
            </a:r>
            <a:r>
              <a:rPr sz="3600" spc="-5" dirty="0">
                <a:solidFill>
                  <a:srgbClr val="8C1414"/>
                </a:solidFill>
              </a:rPr>
              <a:t>Lifecycle</a:t>
            </a:r>
            <a:endParaRPr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172" y="21540"/>
            <a:ext cx="29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595959"/>
                </a:solidFill>
                <a:latin typeface="Calibri"/>
                <a:cs typeface="Calibri"/>
              </a:rPr>
              <a:t>29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69090" y="5040395"/>
            <a:ext cx="130619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r>
              <a:rPr sz="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Adnan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Boz.</a:t>
            </a:r>
            <a:r>
              <a:rPr sz="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885" cy="5144090"/>
            <a:chOff x="0" y="0"/>
            <a:chExt cx="9144885" cy="5144090"/>
          </a:xfrm>
        </p:grpSpPr>
        <p:sp>
          <p:nvSpPr>
            <p:cNvPr id="4" name="object 4"/>
            <p:cNvSpPr/>
            <p:nvPr/>
          </p:nvSpPr>
          <p:spPr>
            <a:xfrm>
              <a:off x="349500" y="4719275"/>
              <a:ext cx="8795385" cy="424815"/>
            </a:xfrm>
            <a:custGeom>
              <a:avLst/>
              <a:gdLst/>
              <a:ahLst/>
              <a:cxnLst/>
              <a:rect l="l" t="t" r="r" b="b"/>
              <a:pathLst>
                <a:path w="8795385" h="424814">
                  <a:moveTo>
                    <a:pt x="8794799" y="424199"/>
                  </a:moveTo>
                  <a:lnTo>
                    <a:pt x="0" y="424199"/>
                  </a:lnTo>
                  <a:lnTo>
                    <a:pt x="0" y="0"/>
                  </a:lnTo>
                  <a:lnTo>
                    <a:pt x="8794799" y="0"/>
                  </a:lnTo>
                  <a:lnTo>
                    <a:pt x="8794799" y="424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349885" cy="5143500"/>
            </a:xfrm>
            <a:custGeom>
              <a:avLst/>
              <a:gdLst/>
              <a:ahLst/>
              <a:cxnLst/>
              <a:rect l="l" t="t" r="r" b="b"/>
              <a:pathLst>
                <a:path w="349885" h="5143500">
                  <a:moveTo>
                    <a:pt x="3494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49499" y="0"/>
                  </a:lnTo>
                  <a:lnTo>
                    <a:pt x="349499" y="5143499"/>
                  </a:lnTo>
                  <a:close/>
                </a:path>
              </a:pathLst>
            </a:custGeom>
            <a:solidFill>
              <a:srgbClr val="8C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8988" y="427625"/>
            <a:ext cx="3695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Course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Prerequisities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9524" y="1140155"/>
            <a:ext cx="59886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Having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Product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Management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training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experience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770" y="21540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0114" y="1544661"/>
            <a:ext cx="1765935" cy="1765935"/>
          </a:xfrm>
          <a:custGeom>
            <a:avLst/>
            <a:gdLst/>
            <a:ahLst/>
            <a:cxnLst/>
            <a:rect l="l" t="t" r="r" b="b"/>
            <a:pathLst>
              <a:path w="1765934" h="1765935">
                <a:moveTo>
                  <a:pt x="0" y="882899"/>
                </a:moveTo>
                <a:lnTo>
                  <a:pt x="1306" y="834457"/>
                </a:lnTo>
                <a:lnTo>
                  <a:pt x="5180" y="786698"/>
                </a:lnTo>
                <a:lnTo>
                  <a:pt x="11555" y="739689"/>
                </a:lnTo>
                <a:lnTo>
                  <a:pt x="20363" y="693497"/>
                </a:lnTo>
                <a:lnTo>
                  <a:pt x="31538" y="648190"/>
                </a:lnTo>
                <a:lnTo>
                  <a:pt x="45010" y="603835"/>
                </a:lnTo>
                <a:lnTo>
                  <a:pt x="60714" y="560499"/>
                </a:lnTo>
                <a:lnTo>
                  <a:pt x="78582" y="518251"/>
                </a:lnTo>
                <a:lnTo>
                  <a:pt x="98547" y="477156"/>
                </a:lnTo>
                <a:lnTo>
                  <a:pt x="120541" y="437283"/>
                </a:lnTo>
                <a:lnTo>
                  <a:pt x="144497" y="398699"/>
                </a:lnTo>
                <a:lnTo>
                  <a:pt x="170348" y="361470"/>
                </a:lnTo>
                <a:lnTo>
                  <a:pt x="198026" y="325665"/>
                </a:lnTo>
                <a:lnTo>
                  <a:pt x="227464" y="291351"/>
                </a:lnTo>
                <a:lnTo>
                  <a:pt x="258595" y="258595"/>
                </a:lnTo>
                <a:lnTo>
                  <a:pt x="291351" y="227464"/>
                </a:lnTo>
                <a:lnTo>
                  <a:pt x="325665" y="198026"/>
                </a:lnTo>
                <a:lnTo>
                  <a:pt x="361470" y="170348"/>
                </a:lnTo>
                <a:lnTo>
                  <a:pt x="398698" y="144497"/>
                </a:lnTo>
                <a:lnTo>
                  <a:pt x="437283" y="120541"/>
                </a:lnTo>
                <a:lnTo>
                  <a:pt x="477156" y="98547"/>
                </a:lnTo>
                <a:lnTo>
                  <a:pt x="518251" y="78582"/>
                </a:lnTo>
                <a:lnTo>
                  <a:pt x="560499" y="60714"/>
                </a:lnTo>
                <a:lnTo>
                  <a:pt x="603835" y="45010"/>
                </a:lnTo>
                <a:lnTo>
                  <a:pt x="648190" y="31538"/>
                </a:lnTo>
                <a:lnTo>
                  <a:pt x="693497" y="20363"/>
                </a:lnTo>
                <a:lnTo>
                  <a:pt x="739688" y="11555"/>
                </a:lnTo>
                <a:lnTo>
                  <a:pt x="786698" y="5180"/>
                </a:lnTo>
                <a:lnTo>
                  <a:pt x="834457" y="1306"/>
                </a:lnTo>
                <a:lnTo>
                  <a:pt x="882899" y="0"/>
                </a:lnTo>
                <a:lnTo>
                  <a:pt x="932912" y="1416"/>
                </a:lnTo>
                <a:lnTo>
                  <a:pt x="982522" y="5635"/>
                </a:lnTo>
                <a:lnTo>
                  <a:pt x="1031623" y="12612"/>
                </a:lnTo>
                <a:lnTo>
                  <a:pt x="1080107" y="22303"/>
                </a:lnTo>
                <a:lnTo>
                  <a:pt x="1127864" y="34662"/>
                </a:lnTo>
                <a:lnTo>
                  <a:pt x="1174788" y="49644"/>
                </a:lnTo>
                <a:lnTo>
                  <a:pt x="1220771" y="67206"/>
                </a:lnTo>
                <a:lnTo>
                  <a:pt x="1265703" y="87302"/>
                </a:lnTo>
                <a:lnTo>
                  <a:pt x="1309478" y="109888"/>
                </a:lnTo>
                <a:lnTo>
                  <a:pt x="1351987" y="134919"/>
                </a:lnTo>
                <a:lnTo>
                  <a:pt x="1393122" y="162350"/>
                </a:lnTo>
                <a:lnTo>
                  <a:pt x="1432775" y="192136"/>
                </a:lnTo>
                <a:lnTo>
                  <a:pt x="1470839" y="224232"/>
                </a:lnTo>
                <a:lnTo>
                  <a:pt x="1507204" y="258595"/>
                </a:lnTo>
                <a:lnTo>
                  <a:pt x="1541567" y="294960"/>
                </a:lnTo>
                <a:lnTo>
                  <a:pt x="1573663" y="333024"/>
                </a:lnTo>
                <a:lnTo>
                  <a:pt x="1603449" y="372677"/>
                </a:lnTo>
                <a:lnTo>
                  <a:pt x="1630880" y="413812"/>
                </a:lnTo>
                <a:lnTo>
                  <a:pt x="1655911" y="456321"/>
                </a:lnTo>
                <a:lnTo>
                  <a:pt x="1678497" y="500096"/>
                </a:lnTo>
                <a:lnTo>
                  <a:pt x="1698593" y="545028"/>
                </a:lnTo>
                <a:lnTo>
                  <a:pt x="1716155" y="591011"/>
                </a:lnTo>
                <a:lnTo>
                  <a:pt x="1731137" y="637935"/>
                </a:lnTo>
                <a:lnTo>
                  <a:pt x="1743496" y="685692"/>
                </a:lnTo>
                <a:lnTo>
                  <a:pt x="1753187" y="734176"/>
                </a:lnTo>
                <a:lnTo>
                  <a:pt x="1760164" y="783277"/>
                </a:lnTo>
                <a:lnTo>
                  <a:pt x="1764383" y="832887"/>
                </a:lnTo>
                <a:lnTo>
                  <a:pt x="1765799" y="882899"/>
                </a:lnTo>
                <a:lnTo>
                  <a:pt x="1764493" y="931342"/>
                </a:lnTo>
                <a:lnTo>
                  <a:pt x="1760619" y="979101"/>
                </a:lnTo>
                <a:lnTo>
                  <a:pt x="1754244" y="1026110"/>
                </a:lnTo>
                <a:lnTo>
                  <a:pt x="1745436" y="1072302"/>
                </a:lnTo>
                <a:lnTo>
                  <a:pt x="1734261" y="1117609"/>
                </a:lnTo>
                <a:lnTo>
                  <a:pt x="1720789" y="1161964"/>
                </a:lnTo>
                <a:lnTo>
                  <a:pt x="1705085" y="1205300"/>
                </a:lnTo>
                <a:lnTo>
                  <a:pt x="1687216" y="1247548"/>
                </a:lnTo>
                <a:lnTo>
                  <a:pt x="1667252" y="1288643"/>
                </a:lnTo>
                <a:lnTo>
                  <a:pt x="1645258" y="1328516"/>
                </a:lnTo>
                <a:lnTo>
                  <a:pt x="1621302" y="1367100"/>
                </a:lnTo>
                <a:lnTo>
                  <a:pt x="1595451" y="1404329"/>
                </a:lnTo>
                <a:lnTo>
                  <a:pt x="1567773" y="1440134"/>
                </a:lnTo>
                <a:lnTo>
                  <a:pt x="1538335" y="1474448"/>
                </a:lnTo>
                <a:lnTo>
                  <a:pt x="1507204" y="1507204"/>
                </a:lnTo>
                <a:lnTo>
                  <a:pt x="1474448" y="1538335"/>
                </a:lnTo>
                <a:lnTo>
                  <a:pt x="1440134" y="1567773"/>
                </a:lnTo>
                <a:lnTo>
                  <a:pt x="1404329" y="1595451"/>
                </a:lnTo>
                <a:lnTo>
                  <a:pt x="1367100" y="1621302"/>
                </a:lnTo>
                <a:lnTo>
                  <a:pt x="1328516" y="1645258"/>
                </a:lnTo>
                <a:lnTo>
                  <a:pt x="1288643" y="1667252"/>
                </a:lnTo>
                <a:lnTo>
                  <a:pt x="1247548" y="1687216"/>
                </a:lnTo>
                <a:lnTo>
                  <a:pt x="1205299" y="1705084"/>
                </a:lnTo>
                <a:lnTo>
                  <a:pt x="1161964" y="1720788"/>
                </a:lnTo>
                <a:lnTo>
                  <a:pt x="1117609" y="1734261"/>
                </a:lnTo>
                <a:lnTo>
                  <a:pt x="1072302" y="1745435"/>
                </a:lnTo>
                <a:lnTo>
                  <a:pt x="1026110" y="1754244"/>
                </a:lnTo>
                <a:lnTo>
                  <a:pt x="979101" y="1760619"/>
                </a:lnTo>
                <a:lnTo>
                  <a:pt x="931342" y="1764493"/>
                </a:lnTo>
                <a:lnTo>
                  <a:pt x="882899" y="1765799"/>
                </a:lnTo>
                <a:lnTo>
                  <a:pt x="834457" y="1764493"/>
                </a:lnTo>
                <a:lnTo>
                  <a:pt x="786698" y="1760619"/>
                </a:lnTo>
                <a:lnTo>
                  <a:pt x="739688" y="1754244"/>
                </a:lnTo>
                <a:lnTo>
                  <a:pt x="693497" y="1745435"/>
                </a:lnTo>
                <a:lnTo>
                  <a:pt x="648190" y="1734261"/>
                </a:lnTo>
                <a:lnTo>
                  <a:pt x="603835" y="1720788"/>
                </a:lnTo>
                <a:lnTo>
                  <a:pt x="560499" y="1705084"/>
                </a:lnTo>
                <a:lnTo>
                  <a:pt x="518251" y="1687216"/>
                </a:lnTo>
                <a:lnTo>
                  <a:pt x="477156" y="1667252"/>
                </a:lnTo>
                <a:lnTo>
                  <a:pt x="437283" y="1645258"/>
                </a:lnTo>
                <a:lnTo>
                  <a:pt x="398698" y="1621302"/>
                </a:lnTo>
                <a:lnTo>
                  <a:pt x="361470" y="1595451"/>
                </a:lnTo>
                <a:lnTo>
                  <a:pt x="325665" y="1567773"/>
                </a:lnTo>
                <a:lnTo>
                  <a:pt x="291351" y="1538335"/>
                </a:lnTo>
                <a:lnTo>
                  <a:pt x="258595" y="1507204"/>
                </a:lnTo>
                <a:lnTo>
                  <a:pt x="227464" y="1474448"/>
                </a:lnTo>
                <a:lnTo>
                  <a:pt x="198026" y="1440134"/>
                </a:lnTo>
                <a:lnTo>
                  <a:pt x="170348" y="1404329"/>
                </a:lnTo>
                <a:lnTo>
                  <a:pt x="144497" y="1367100"/>
                </a:lnTo>
                <a:lnTo>
                  <a:pt x="120541" y="1328516"/>
                </a:lnTo>
                <a:lnTo>
                  <a:pt x="98547" y="1288643"/>
                </a:lnTo>
                <a:lnTo>
                  <a:pt x="78582" y="1247548"/>
                </a:lnTo>
                <a:lnTo>
                  <a:pt x="60714" y="1205300"/>
                </a:lnTo>
                <a:lnTo>
                  <a:pt x="45010" y="1161964"/>
                </a:lnTo>
                <a:lnTo>
                  <a:pt x="31538" y="1117609"/>
                </a:lnTo>
                <a:lnTo>
                  <a:pt x="20363" y="1072302"/>
                </a:lnTo>
                <a:lnTo>
                  <a:pt x="11555" y="1026110"/>
                </a:lnTo>
                <a:lnTo>
                  <a:pt x="5180" y="979101"/>
                </a:lnTo>
                <a:lnTo>
                  <a:pt x="1306" y="931342"/>
                </a:lnTo>
                <a:lnTo>
                  <a:pt x="0" y="882899"/>
                </a:lnTo>
                <a:close/>
              </a:path>
            </a:pathLst>
          </a:custGeom>
          <a:ln w="2857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0681" y="1544661"/>
            <a:ext cx="1765935" cy="1765935"/>
          </a:xfrm>
          <a:custGeom>
            <a:avLst/>
            <a:gdLst/>
            <a:ahLst/>
            <a:cxnLst/>
            <a:rect l="l" t="t" r="r" b="b"/>
            <a:pathLst>
              <a:path w="1765935" h="1765935">
                <a:moveTo>
                  <a:pt x="0" y="882899"/>
                </a:moveTo>
                <a:lnTo>
                  <a:pt x="1306" y="834457"/>
                </a:lnTo>
                <a:lnTo>
                  <a:pt x="5180" y="786698"/>
                </a:lnTo>
                <a:lnTo>
                  <a:pt x="11555" y="739689"/>
                </a:lnTo>
                <a:lnTo>
                  <a:pt x="20363" y="693497"/>
                </a:lnTo>
                <a:lnTo>
                  <a:pt x="31538" y="648190"/>
                </a:lnTo>
                <a:lnTo>
                  <a:pt x="45010" y="603835"/>
                </a:lnTo>
                <a:lnTo>
                  <a:pt x="60714" y="560499"/>
                </a:lnTo>
                <a:lnTo>
                  <a:pt x="78582" y="518251"/>
                </a:lnTo>
                <a:lnTo>
                  <a:pt x="98547" y="477156"/>
                </a:lnTo>
                <a:lnTo>
                  <a:pt x="120541" y="437283"/>
                </a:lnTo>
                <a:lnTo>
                  <a:pt x="144497" y="398699"/>
                </a:lnTo>
                <a:lnTo>
                  <a:pt x="170348" y="361470"/>
                </a:lnTo>
                <a:lnTo>
                  <a:pt x="198026" y="325665"/>
                </a:lnTo>
                <a:lnTo>
                  <a:pt x="227464" y="291351"/>
                </a:lnTo>
                <a:lnTo>
                  <a:pt x="258595" y="258595"/>
                </a:lnTo>
                <a:lnTo>
                  <a:pt x="291351" y="227464"/>
                </a:lnTo>
                <a:lnTo>
                  <a:pt x="325665" y="198026"/>
                </a:lnTo>
                <a:lnTo>
                  <a:pt x="361470" y="170348"/>
                </a:lnTo>
                <a:lnTo>
                  <a:pt x="398698" y="144497"/>
                </a:lnTo>
                <a:lnTo>
                  <a:pt x="437283" y="120541"/>
                </a:lnTo>
                <a:lnTo>
                  <a:pt x="477156" y="98547"/>
                </a:lnTo>
                <a:lnTo>
                  <a:pt x="518251" y="78582"/>
                </a:lnTo>
                <a:lnTo>
                  <a:pt x="560499" y="60714"/>
                </a:lnTo>
                <a:lnTo>
                  <a:pt x="603835" y="45010"/>
                </a:lnTo>
                <a:lnTo>
                  <a:pt x="648190" y="31538"/>
                </a:lnTo>
                <a:lnTo>
                  <a:pt x="693497" y="20363"/>
                </a:lnTo>
                <a:lnTo>
                  <a:pt x="739688" y="11555"/>
                </a:lnTo>
                <a:lnTo>
                  <a:pt x="786698" y="5180"/>
                </a:lnTo>
                <a:lnTo>
                  <a:pt x="834457" y="1306"/>
                </a:lnTo>
                <a:lnTo>
                  <a:pt x="882899" y="0"/>
                </a:lnTo>
                <a:lnTo>
                  <a:pt x="932912" y="1416"/>
                </a:lnTo>
                <a:lnTo>
                  <a:pt x="982522" y="5635"/>
                </a:lnTo>
                <a:lnTo>
                  <a:pt x="1031623" y="12612"/>
                </a:lnTo>
                <a:lnTo>
                  <a:pt x="1080107" y="22303"/>
                </a:lnTo>
                <a:lnTo>
                  <a:pt x="1127864" y="34662"/>
                </a:lnTo>
                <a:lnTo>
                  <a:pt x="1174788" y="49644"/>
                </a:lnTo>
                <a:lnTo>
                  <a:pt x="1220771" y="67206"/>
                </a:lnTo>
                <a:lnTo>
                  <a:pt x="1265703" y="87302"/>
                </a:lnTo>
                <a:lnTo>
                  <a:pt x="1309478" y="109888"/>
                </a:lnTo>
                <a:lnTo>
                  <a:pt x="1351987" y="134919"/>
                </a:lnTo>
                <a:lnTo>
                  <a:pt x="1393122" y="162350"/>
                </a:lnTo>
                <a:lnTo>
                  <a:pt x="1432775" y="192136"/>
                </a:lnTo>
                <a:lnTo>
                  <a:pt x="1470838" y="224232"/>
                </a:lnTo>
                <a:lnTo>
                  <a:pt x="1507204" y="258595"/>
                </a:lnTo>
                <a:lnTo>
                  <a:pt x="1541566" y="294960"/>
                </a:lnTo>
                <a:lnTo>
                  <a:pt x="1573663" y="333024"/>
                </a:lnTo>
                <a:lnTo>
                  <a:pt x="1603449" y="372677"/>
                </a:lnTo>
                <a:lnTo>
                  <a:pt x="1630880" y="413812"/>
                </a:lnTo>
                <a:lnTo>
                  <a:pt x="1655911" y="456321"/>
                </a:lnTo>
                <a:lnTo>
                  <a:pt x="1678496" y="500096"/>
                </a:lnTo>
                <a:lnTo>
                  <a:pt x="1698593" y="545028"/>
                </a:lnTo>
                <a:lnTo>
                  <a:pt x="1716154" y="591011"/>
                </a:lnTo>
                <a:lnTo>
                  <a:pt x="1731137" y="637935"/>
                </a:lnTo>
                <a:lnTo>
                  <a:pt x="1743496" y="685692"/>
                </a:lnTo>
                <a:lnTo>
                  <a:pt x="1753187" y="734176"/>
                </a:lnTo>
                <a:lnTo>
                  <a:pt x="1760164" y="783277"/>
                </a:lnTo>
                <a:lnTo>
                  <a:pt x="1764383" y="832887"/>
                </a:lnTo>
                <a:lnTo>
                  <a:pt x="1765799" y="882899"/>
                </a:lnTo>
                <a:lnTo>
                  <a:pt x="1764493" y="931342"/>
                </a:lnTo>
                <a:lnTo>
                  <a:pt x="1760619" y="979101"/>
                </a:lnTo>
                <a:lnTo>
                  <a:pt x="1754244" y="1026110"/>
                </a:lnTo>
                <a:lnTo>
                  <a:pt x="1745435" y="1072302"/>
                </a:lnTo>
                <a:lnTo>
                  <a:pt x="1734261" y="1117609"/>
                </a:lnTo>
                <a:lnTo>
                  <a:pt x="1720788" y="1161964"/>
                </a:lnTo>
                <a:lnTo>
                  <a:pt x="1705084" y="1205300"/>
                </a:lnTo>
                <a:lnTo>
                  <a:pt x="1687216" y="1247548"/>
                </a:lnTo>
                <a:lnTo>
                  <a:pt x="1667252" y="1288643"/>
                </a:lnTo>
                <a:lnTo>
                  <a:pt x="1645258" y="1328516"/>
                </a:lnTo>
                <a:lnTo>
                  <a:pt x="1621302" y="1367100"/>
                </a:lnTo>
                <a:lnTo>
                  <a:pt x="1595451" y="1404329"/>
                </a:lnTo>
                <a:lnTo>
                  <a:pt x="1567773" y="1440134"/>
                </a:lnTo>
                <a:lnTo>
                  <a:pt x="1538335" y="1474448"/>
                </a:lnTo>
                <a:lnTo>
                  <a:pt x="1507204" y="1507204"/>
                </a:lnTo>
                <a:lnTo>
                  <a:pt x="1474448" y="1538335"/>
                </a:lnTo>
                <a:lnTo>
                  <a:pt x="1440134" y="1567773"/>
                </a:lnTo>
                <a:lnTo>
                  <a:pt x="1404329" y="1595451"/>
                </a:lnTo>
                <a:lnTo>
                  <a:pt x="1367100" y="1621302"/>
                </a:lnTo>
                <a:lnTo>
                  <a:pt x="1328516" y="1645258"/>
                </a:lnTo>
                <a:lnTo>
                  <a:pt x="1288643" y="1667252"/>
                </a:lnTo>
                <a:lnTo>
                  <a:pt x="1247548" y="1687216"/>
                </a:lnTo>
                <a:lnTo>
                  <a:pt x="1205299" y="1705084"/>
                </a:lnTo>
                <a:lnTo>
                  <a:pt x="1161964" y="1720788"/>
                </a:lnTo>
                <a:lnTo>
                  <a:pt x="1117609" y="1734261"/>
                </a:lnTo>
                <a:lnTo>
                  <a:pt x="1072302" y="1745435"/>
                </a:lnTo>
                <a:lnTo>
                  <a:pt x="1026110" y="1754244"/>
                </a:lnTo>
                <a:lnTo>
                  <a:pt x="979101" y="1760619"/>
                </a:lnTo>
                <a:lnTo>
                  <a:pt x="931342" y="1764493"/>
                </a:lnTo>
                <a:lnTo>
                  <a:pt x="882899" y="1765799"/>
                </a:lnTo>
                <a:lnTo>
                  <a:pt x="834457" y="1764493"/>
                </a:lnTo>
                <a:lnTo>
                  <a:pt x="786698" y="1760619"/>
                </a:lnTo>
                <a:lnTo>
                  <a:pt x="739688" y="1754244"/>
                </a:lnTo>
                <a:lnTo>
                  <a:pt x="693497" y="1745435"/>
                </a:lnTo>
                <a:lnTo>
                  <a:pt x="648190" y="1734261"/>
                </a:lnTo>
                <a:lnTo>
                  <a:pt x="603835" y="1720788"/>
                </a:lnTo>
                <a:lnTo>
                  <a:pt x="560499" y="1705084"/>
                </a:lnTo>
                <a:lnTo>
                  <a:pt x="518251" y="1687216"/>
                </a:lnTo>
                <a:lnTo>
                  <a:pt x="477156" y="1667252"/>
                </a:lnTo>
                <a:lnTo>
                  <a:pt x="437283" y="1645258"/>
                </a:lnTo>
                <a:lnTo>
                  <a:pt x="398698" y="1621302"/>
                </a:lnTo>
                <a:lnTo>
                  <a:pt x="361470" y="1595451"/>
                </a:lnTo>
                <a:lnTo>
                  <a:pt x="325665" y="1567773"/>
                </a:lnTo>
                <a:lnTo>
                  <a:pt x="291351" y="1538335"/>
                </a:lnTo>
                <a:lnTo>
                  <a:pt x="258595" y="1507204"/>
                </a:lnTo>
                <a:lnTo>
                  <a:pt x="227464" y="1474448"/>
                </a:lnTo>
                <a:lnTo>
                  <a:pt x="198026" y="1440134"/>
                </a:lnTo>
                <a:lnTo>
                  <a:pt x="170348" y="1404329"/>
                </a:lnTo>
                <a:lnTo>
                  <a:pt x="144497" y="1367100"/>
                </a:lnTo>
                <a:lnTo>
                  <a:pt x="120541" y="1328516"/>
                </a:lnTo>
                <a:lnTo>
                  <a:pt x="98547" y="1288643"/>
                </a:lnTo>
                <a:lnTo>
                  <a:pt x="78582" y="1247548"/>
                </a:lnTo>
                <a:lnTo>
                  <a:pt x="60714" y="1205300"/>
                </a:lnTo>
                <a:lnTo>
                  <a:pt x="45010" y="1161964"/>
                </a:lnTo>
                <a:lnTo>
                  <a:pt x="31538" y="1117609"/>
                </a:lnTo>
                <a:lnTo>
                  <a:pt x="20363" y="1072302"/>
                </a:lnTo>
                <a:lnTo>
                  <a:pt x="11555" y="1026110"/>
                </a:lnTo>
                <a:lnTo>
                  <a:pt x="5180" y="979101"/>
                </a:lnTo>
                <a:lnTo>
                  <a:pt x="1306" y="931342"/>
                </a:lnTo>
                <a:lnTo>
                  <a:pt x="0" y="882899"/>
                </a:lnTo>
                <a:close/>
              </a:path>
            </a:pathLst>
          </a:custGeom>
          <a:ln w="28574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165" y="1554363"/>
            <a:ext cx="1765935" cy="1765935"/>
          </a:xfrm>
          <a:custGeom>
            <a:avLst/>
            <a:gdLst/>
            <a:ahLst/>
            <a:cxnLst/>
            <a:rect l="l" t="t" r="r" b="b"/>
            <a:pathLst>
              <a:path w="1765935" h="1765935">
                <a:moveTo>
                  <a:pt x="0" y="882899"/>
                </a:moveTo>
                <a:lnTo>
                  <a:pt x="1306" y="834457"/>
                </a:lnTo>
                <a:lnTo>
                  <a:pt x="5180" y="786698"/>
                </a:lnTo>
                <a:lnTo>
                  <a:pt x="11555" y="739689"/>
                </a:lnTo>
                <a:lnTo>
                  <a:pt x="20363" y="693497"/>
                </a:lnTo>
                <a:lnTo>
                  <a:pt x="31538" y="648190"/>
                </a:lnTo>
                <a:lnTo>
                  <a:pt x="45010" y="603835"/>
                </a:lnTo>
                <a:lnTo>
                  <a:pt x="60714" y="560499"/>
                </a:lnTo>
                <a:lnTo>
                  <a:pt x="78582" y="518251"/>
                </a:lnTo>
                <a:lnTo>
                  <a:pt x="98547" y="477156"/>
                </a:lnTo>
                <a:lnTo>
                  <a:pt x="120541" y="437283"/>
                </a:lnTo>
                <a:lnTo>
                  <a:pt x="144497" y="398699"/>
                </a:lnTo>
                <a:lnTo>
                  <a:pt x="170348" y="361470"/>
                </a:lnTo>
                <a:lnTo>
                  <a:pt x="198026" y="325665"/>
                </a:lnTo>
                <a:lnTo>
                  <a:pt x="227464" y="291351"/>
                </a:lnTo>
                <a:lnTo>
                  <a:pt x="258595" y="258595"/>
                </a:lnTo>
                <a:lnTo>
                  <a:pt x="291351" y="227464"/>
                </a:lnTo>
                <a:lnTo>
                  <a:pt x="325665" y="198026"/>
                </a:lnTo>
                <a:lnTo>
                  <a:pt x="361470" y="170348"/>
                </a:lnTo>
                <a:lnTo>
                  <a:pt x="398699" y="144497"/>
                </a:lnTo>
                <a:lnTo>
                  <a:pt x="437283" y="120541"/>
                </a:lnTo>
                <a:lnTo>
                  <a:pt x="477156" y="98547"/>
                </a:lnTo>
                <a:lnTo>
                  <a:pt x="518251" y="78582"/>
                </a:lnTo>
                <a:lnTo>
                  <a:pt x="560499" y="60714"/>
                </a:lnTo>
                <a:lnTo>
                  <a:pt x="603835" y="45010"/>
                </a:lnTo>
                <a:lnTo>
                  <a:pt x="648190" y="31538"/>
                </a:lnTo>
                <a:lnTo>
                  <a:pt x="693497" y="20363"/>
                </a:lnTo>
                <a:lnTo>
                  <a:pt x="739689" y="11555"/>
                </a:lnTo>
                <a:lnTo>
                  <a:pt x="786698" y="5180"/>
                </a:lnTo>
                <a:lnTo>
                  <a:pt x="834457" y="1306"/>
                </a:lnTo>
                <a:lnTo>
                  <a:pt x="882899" y="0"/>
                </a:lnTo>
                <a:lnTo>
                  <a:pt x="932912" y="1416"/>
                </a:lnTo>
                <a:lnTo>
                  <a:pt x="982522" y="5635"/>
                </a:lnTo>
                <a:lnTo>
                  <a:pt x="1031623" y="12612"/>
                </a:lnTo>
                <a:lnTo>
                  <a:pt x="1080107" y="22303"/>
                </a:lnTo>
                <a:lnTo>
                  <a:pt x="1127864" y="34662"/>
                </a:lnTo>
                <a:lnTo>
                  <a:pt x="1174788" y="49644"/>
                </a:lnTo>
                <a:lnTo>
                  <a:pt x="1220771" y="67206"/>
                </a:lnTo>
                <a:lnTo>
                  <a:pt x="1265703" y="87302"/>
                </a:lnTo>
                <a:lnTo>
                  <a:pt x="1309478" y="109888"/>
                </a:lnTo>
                <a:lnTo>
                  <a:pt x="1351987" y="134919"/>
                </a:lnTo>
                <a:lnTo>
                  <a:pt x="1393122" y="162350"/>
                </a:lnTo>
                <a:lnTo>
                  <a:pt x="1432775" y="192136"/>
                </a:lnTo>
                <a:lnTo>
                  <a:pt x="1470839" y="224232"/>
                </a:lnTo>
                <a:lnTo>
                  <a:pt x="1507204" y="258595"/>
                </a:lnTo>
                <a:lnTo>
                  <a:pt x="1541567" y="294960"/>
                </a:lnTo>
                <a:lnTo>
                  <a:pt x="1573663" y="333024"/>
                </a:lnTo>
                <a:lnTo>
                  <a:pt x="1603449" y="372677"/>
                </a:lnTo>
                <a:lnTo>
                  <a:pt x="1630880" y="413812"/>
                </a:lnTo>
                <a:lnTo>
                  <a:pt x="1655911" y="456321"/>
                </a:lnTo>
                <a:lnTo>
                  <a:pt x="1678497" y="500096"/>
                </a:lnTo>
                <a:lnTo>
                  <a:pt x="1698593" y="545028"/>
                </a:lnTo>
                <a:lnTo>
                  <a:pt x="1716155" y="591010"/>
                </a:lnTo>
                <a:lnTo>
                  <a:pt x="1731138" y="637934"/>
                </a:lnTo>
                <a:lnTo>
                  <a:pt x="1743497" y="685692"/>
                </a:lnTo>
                <a:lnTo>
                  <a:pt x="1753187" y="734176"/>
                </a:lnTo>
                <a:lnTo>
                  <a:pt x="1760164" y="783277"/>
                </a:lnTo>
                <a:lnTo>
                  <a:pt x="1764383" y="832887"/>
                </a:lnTo>
                <a:lnTo>
                  <a:pt x="1765800" y="882899"/>
                </a:lnTo>
                <a:lnTo>
                  <a:pt x="1764493" y="931342"/>
                </a:lnTo>
                <a:lnTo>
                  <a:pt x="1760619" y="979101"/>
                </a:lnTo>
                <a:lnTo>
                  <a:pt x="1754244" y="1026110"/>
                </a:lnTo>
                <a:lnTo>
                  <a:pt x="1745436" y="1072302"/>
                </a:lnTo>
                <a:lnTo>
                  <a:pt x="1734262" y="1117609"/>
                </a:lnTo>
                <a:lnTo>
                  <a:pt x="1720789" y="1161964"/>
                </a:lnTo>
                <a:lnTo>
                  <a:pt x="1705085" y="1205300"/>
                </a:lnTo>
                <a:lnTo>
                  <a:pt x="1687217" y="1247548"/>
                </a:lnTo>
                <a:lnTo>
                  <a:pt x="1667252" y="1288643"/>
                </a:lnTo>
                <a:lnTo>
                  <a:pt x="1645258" y="1328516"/>
                </a:lnTo>
                <a:lnTo>
                  <a:pt x="1621302" y="1367100"/>
                </a:lnTo>
                <a:lnTo>
                  <a:pt x="1595451" y="1404329"/>
                </a:lnTo>
                <a:lnTo>
                  <a:pt x="1567773" y="1440134"/>
                </a:lnTo>
                <a:lnTo>
                  <a:pt x="1538335" y="1474448"/>
                </a:lnTo>
                <a:lnTo>
                  <a:pt x="1507204" y="1507204"/>
                </a:lnTo>
                <a:lnTo>
                  <a:pt x="1474448" y="1538335"/>
                </a:lnTo>
                <a:lnTo>
                  <a:pt x="1440134" y="1567773"/>
                </a:lnTo>
                <a:lnTo>
                  <a:pt x="1404329" y="1595451"/>
                </a:lnTo>
                <a:lnTo>
                  <a:pt x="1367100" y="1621301"/>
                </a:lnTo>
                <a:lnTo>
                  <a:pt x="1328516" y="1645258"/>
                </a:lnTo>
                <a:lnTo>
                  <a:pt x="1288643" y="1667252"/>
                </a:lnTo>
                <a:lnTo>
                  <a:pt x="1247548" y="1687216"/>
                </a:lnTo>
                <a:lnTo>
                  <a:pt x="1205300" y="1705084"/>
                </a:lnTo>
                <a:lnTo>
                  <a:pt x="1161964" y="1720788"/>
                </a:lnTo>
                <a:lnTo>
                  <a:pt x="1117609" y="1734261"/>
                </a:lnTo>
                <a:lnTo>
                  <a:pt x="1072302" y="1745435"/>
                </a:lnTo>
                <a:lnTo>
                  <a:pt x="1026110" y="1754244"/>
                </a:lnTo>
                <a:lnTo>
                  <a:pt x="979101" y="1760619"/>
                </a:lnTo>
                <a:lnTo>
                  <a:pt x="931342" y="1764493"/>
                </a:lnTo>
                <a:lnTo>
                  <a:pt x="882899" y="1765799"/>
                </a:lnTo>
                <a:lnTo>
                  <a:pt x="834457" y="1764493"/>
                </a:lnTo>
                <a:lnTo>
                  <a:pt x="786698" y="1760619"/>
                </a:lnTo>
                <a:lnTo>
                  <a:pt x="739689" y="1754244"/>
                </a:lnTo>
                <a:lnTo>
                  <a:pt x="693497" y="1745435"/>
                </a:lnTo>
                <a:lnTo>
                  <a:pt x="648190" y="1734261"/>
                </a:lnTo>
                <a:lnTo>
                  <a:pt x="603835" y="1720788"/>
                </a:lnTo>
                <a:lnTo>
                  <a:pt x="560499" y="1705084"/>
                </a:lnTo>
                <a:lnTo>
                  <a:pt x="518251" y="1687216"/>
                </a:lnTo>
                <a:lnTo>
                  <a:pt x="477156" y="1667252"/>
                </a:lnTo>
                <a:lnTo>
                  <a:pt x="437283" y="1645258"/>
                </a:lnTo>
                <a:lnTo>
                  <a:pt x="398699" y="1621301"/>
                </a:lnTo>
                <a:lnTo>
                  <a:pt x="361470" y="1595451"/>
                </a:lnTo>
                <a:lnTo>
                  <a:pt x="325665" y="1567773"/>
                </a:lnTo>
                <a:lnTo>
                  <a:pt x="291351" y="1538335"/>
                </a:lnTo>
                <a:lnTo>
                  <a:pt x="258595" y="1507204"/>
                </a:lnTo>
                <a:lnTo>
                  <a:pt x="227464" y="1474448"/>
                </a:lnTo>
                <a:lnTo>
                  <a:pt x="198026" y="1440134"/>
                </a:lnTo>
                <a:lnTo>
                  <a:pt x="170348" y="1404329"/>
                </a:lnTo>
                <a:lnTo>
                  <a:pt x="144497" y="1367100"/>
                </a:lnTo>
                <a:lnTo>
                  <a:pt x="120541" y="1328516"/>
                </a:lnTo>
                <a:lnTo>
                  <a:pt x="98547" y="1288643"/>
                </a:lnTo>
                <a:lnTo>
                  <a:pt x="78582" y="1247548"/>
                </a:lnTo>
                <a:lnTo>
                  <a:pt x="60714" y="1205300"/>
                </a:lnTo>
                <a:lnTo>
                  <a:pt x="45010" y="1161964"/>
                </a:lnTo>
                <a:lnTo>
                  <a:pt x="31538" y="1117609"/>
                </a:lnTo>
                <a:lnTo>
                  <a:pt x="20363" y="1072302"/>
                </a:lnTo>
                <a:lnTo>
                  <a:pt x="11555" y="1026110"/>
                </a:lnTo>
                <a:lnTo>
                  <a:pt x="5180" y="979101"/>
                </a:lnTo>
                <a:lnTo>
                  <a:pt x="1306" y="931342"/>
                </a:lnTo>
                <a:lnTo>
                  <a:pt x="0" y="88289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882310" y="1530374"/>
            <a:ext cx="1794510" cy="1794510"/>
            <a:chOff x="4882310" y="1530374"/>
            <a:chExt cx="1794510" cy="1794510"/>
          </a:xfrm>
        </p:grpSpPr>
        <p:sp>
          <p:nvSpPr>
            <p:cNvPr id="6" name="object 6"/>
            <p:cNvSpPr/>
            <p:nvPr/>
          </p:nvSpPr>
          <p:spPr>
            <a:xfrm>
              <a:off x="4896597" y="1544661"/>
              <a:ext cx="1765935" cy="1765935"/>
            </a:xfrm>
            <a:custGeom>
              <a:avLst/>
              <a:gdLst/>
              <a:ahLst/>
              <a:cxnLst/>
              <a:rect l="l" t="t" r="r" b="b"/>
              <a:pathLst>
                <a:path w="1765934" h="1765935">
                  <a:moveTo>
                    <a:pt x="0" y="882899"/>
                  </a:moveTo>
                  <a:lnTo>
                    <a:pt x="1306" y="834457"/>
                  </a:lnTo>
                  <a:lnTo>
                    <a:pt x="5180" y="786698"/>
                  </a:lnTo>
                  <a:lnTo>
                    <a:pt x="11555" y="739689"/>
                  </a:lnTo>
                  <a:lnTo>
                    <a:pt x="20363" y="693497"/>
                  </a:lnTo>
                  <a:lnTo>
                    <a:pt x="31538" y="648190"/>
                  </a:lnTo>
                  <a:lnTo>
                    <a:pt x="45010" y="603835"/>
                  </a:lnTo>
                  <a:lnTo>
                    <a:pt x="60714" y="560499"/>
                  </a:lnTo>
                  <a:lnTo>
                    <a:pt x="78583" y="518251"/>
                  </a:lnTo>
                  <a:lnTo>
                    <a:pt x="98547" y="477156"/>
                  </a:lnTo>
                  <a:lnTo>
                    <a:pt x="120541" y="437283"/>
                  </a:lnTo>
                  <a:lnTo>
                    <a:pt x="144497" y="398699"/>
                  </a:lnTo>
                  <a:lnTo>
                    <a:pt x="170348" y="361470"/>
                  </a:lnTo>
                  <a:lnTo>
                    <a:pt x="198026" y="325665"/>
                  </a:lnTo>
                  <a:lnTo>
                    <a:pt x="227464" y="291351"/>
                  </a:lnTo>
                  <a:lnTo>
                    <a:pt x="258595" y="258595"/>
                  </a:lnTo>
                  <a:lnTo>
                    <a:pt x="291351" y="227464"/>
                  </a:lnTo>
                  <a:lnTo>
                    <a:pt x="325665" y="198026"/>
                  </a:lnTo>
                  <a:lnTo>
                    <a:pt x="361470" y="170348"/>
                  </a:lnTo>
                  <a:lnTo>
                    <a:pt x="398699" y="144497"/>
                  </a:lnTo>
                  <a:lnTo>
                    <a:pt x="437283" y="120541"/>
                  </a:lnTo>
                  <a:lnTo>
                    <a:pt x="477156" y="98547"/>
                  </a:lnTo>
                  <a:lnTo>
                    <a:pt x="518251" y="78582"/>
                  </a:lnTo>
                  <a:lnTo>
                    <a:pt x="560499" y="60714"/>
                  </a:lnTo>
                  <a:lnTo>
                    <a:pt x="603835" y="45010"/>
                  </a:lnTo>
                  <a:lnTo>
                    <a:pt x="648190" y="31538"/>
                  </a:lnTo>
                  <a:lnTo>
                    <a:pt x="693497" y="20363"/>
                  </a:lnTo>
                  <a:lnTo>
                    <a:pt x="739689" y="11555"/>
                  </a:lnTo>
                  <a:lnTo>
                    <a:pt x="786698" y="5180"/>
                  </a:lnTo>
                  <a:lnTo>
                    <a:pt x="834457" y="1306"/>
                  </a:lnTo>
                  <a:lnTo>
                    <a:pt x="882899" y="0"/>
                  </a:lnTo>
                  <a:lnTo>
                    <a:pt x="932912" y="1416"/>
                  </a:lnTo>
                  <a:lnTo>
                    <a:pt x="982523" y="5635"/>
                  </a:lnTo>
                  <a:lnTo>
                    <a:pt x="1031624" y="12612"/>
                  </a:lnTo>
                  <a:lnTo>
                    <a:pt x="1080107" y="22303"/>
                  </a:lnTo>
                  <a:lnTo>
                    <a:pt x="1127865" y="34662"/>
                  </a:lnTo>
                  <a:lnTo>
                    <a:pt x="1174789" y="49644"/>
                  </a:lnTo>
                  <a:lnTo>
                    <a:pt x="1220771" y="67206"/>
                  </a:lnTo>
                  <a:lnTo>
                    <a:pt x="1265703" y="87302"/>
                  </a:lnTo>
                  <a:lnTo>
                    <a:pt x="1309478" y="109888"/>
                  </a:lnTo>
                  <a:lnTo>
                    <a:pt x="1351987" y="134919"/>
                  </a:lnTo>
                  <a:lnTo>
                    <a:pt x="1393122" y="162350"/>
                  </a:lnTo>
                  <a:lnTo>
                    <a:pt x="1432775" y="192136"/>
                  </a:lnTo>
                  <a:lnTo>
                    <a:pt x="1470839" y="224232"/>
                  </a:lnTo>
                  <a:lnTo>
                    <a:pt x="1507204" y="258595"/>
                  </a:lnTo>
                  <a:lnTo>
                    <a:pt x="1541567" y="294960"/>
                  </a:lnTo>
                  <a:lnTo>
                    <a:pt x="1573664" y="333024"/>
                  </a:lnTo>
                  <a:lnTo>
                    <a:pt x="1603450" y="372677"/>
                  </a:lnTo>
                  <a:lnTo>
                    <a:pt x="1630880" y="413812"/>
                  </a:lnTo>
                  <a:lnTo>
                    <a:pt x="1655911" y="456321"/>
                  </a:lnTo>
                  <a:lnTo>
                    <a:pt x="1678497" y="500096"/>
                  </a:lnTo>
                  <a:lnTo>
                    <a:pt x="1698593" y="545028"/>
                  </a:lnTo>
                  <a:lnTo>
                    <a:pt x="1716155" y="591011"/>
                  </a:lnTo>
                  <a:lnTo>
                    <a:pt x="1731137" y="637935"/>
                  </a:lnTo>
                  <a:lnTo>
                    <a:pt x="1743496" y="685692"/>
                  </a:lnTo>
                  <a:lnTo>
                    <a:pt x="1753187" y="734176"/>
                  </a:lnTo>
                  <a:lnTo>
                    <a:pt x="1760164" y="783277"/>
                  </a:lnTo>
                  <a:lnTo>
                    <a:pt x="1764383" y="832887"/>
                  </a:lnTo>
                  <a:lnTo>
                    <a:pt x="1765799" y="882899"/>
                  </a:lnTo>
                  <a:lnTo>
                    <a:pt x="1764493" y="931342"/>
                  </a:lnTo>
                  <a:lnTo>
                    <a:pt x="1760619" y="979101"/>
                  </a:lnTo>
                  <a:lnTo>
                    <a:pt x="1754244" y="1026110"/>
                  </a:lnTo>
                  <a:lnTo>
                    <a:pt x="1745436" y="1072302"/>
                  </a:lnTo>
                  <a:lnTo>
                    <a:pt x="1734261" y="1117609"/>
                  </a:lnTo>
                  <a:lnTo>
                    <a:pt x="1720789" y="1161964"/>
                  </a:lnTo>
                  <a:lnTo>
                    <a:pt x="1705085" y="1205300"/>
                  </a:lnTo>
                  <a:lnTo>
                    <a:pt x="1687217" y="1247548"/>
                  </a:lnTo>
                  <a:lnTo>
                    <a:pt x="1667252" y="1288643"/>
                  </a:lnTo>
                  <a:lnTo>
                    <a:pt x="1645258" y="1328516"/>
                  </a:lnTo>
                  <a:lnTo>
                    <a:pt x="1621302" y="1367100"/>
                  </a:lnTo>
                  <a:lnTo>
                    <a:pt x="1595451" y="1404329"/>
                  </a:lnTo>
                  <a:lnTo>
                    <a:pt x="1567773" y="1440134"/>
                  </a:lnTo>
                  <a:lnTo>
                    <a:pt x="1538335" y="1474448"/>
                  </a:lnTo>
                  <a:lnTo>
                    <a:pt x="1507204" y="1507204"/>
                  </a:lnTo>
                  <a:lnTo>
                    <a:pt x="1474448" y="1538335"/>
                  </a:lnTo>
                  <a:lnTo>
                    <a:pt x="1440134" y="1567773"/>
                  </a:lnTo>
                  <a:lnTo>
                    <a:pt x="1404329" y="1595451"/>
                  </a:lnTo>
                  <a:lnTo>
                    <a:pt x="1367100" y="1621302"/>
                  </a:lnTo>
                  <a:lnTo>
                    <a:pt x="1328516" y="1645258"/>
                  </a:lnTo>
                  <a:lnTo>
                    <a:pt x="1288643" y="1667252"/>
                  </a:lnTo>
                  <a:lnTo>
                    <a:pt x="1247548" y="1687216"/>
                  </a:lnTo>
                  <a:lnTo>
                    <a:pt x="1205300" y="1705084"/>
                  </a:lnTo>
                  <a:lnTo>
                    <a:pt x="1161964" y="1720788"/>
                  </a:lnTo>
                  <a:lnTo>
                    <a:pt x="1117609" y="1734261"/>
                  </a:lnTo>
                  <a:lnTo>
                    <a:pt x="1072302" y="1745435"/>
                  </a:lnTo>
                  <a:lnTo>
                    <a:pt x="1026110" y="1754244"/>
                  </a:lnTo>
                  <a:lnTo>
                    <a:pt x="979101" y="1760619"/>
                  </a:lnTo>
                  <a:lnTo>
                    <a:pt x="931342" y="1764493"/>
                  </a:lnTo>
                  <a:lnTo>
                    <a:pt x="882899" y="1765799"/>
                  </a:lnTo>
                  <a:lnTo>
                    <a:pt x="834457" y="1764493"/>
                  </a:lnTo>
                  <a:lnTo>
                    <a:pt x="786698" y="1760619"/>
                  </a:lnTo>
                  <a:lnTo>
                    <a:pt x="739689" y="1754244"/>
                  </a:lnTo>
                  <a:lnTo>
                    <a:pt x="693497" y="1745435"/>
                  </a:lnTo>
                  <a:lnTo>
                    <a:pt x="648190" y="1734261"/>
                  </a:lnTo>
                  <a:lnTo>
                    <a:pt x="603835" y="1720788"/>
                  </a:lnTo>
                  <a:lnTo>
                    <a:pt x="560499" y="1705084"/>
                  </a:lnTo>
                  <a:lnTo>
                    <a:pt x="518251" y="1687216"/>
                  </a:lnTo>
                  <a:lnTo>
                    <a:pt x="477156" y="1667252"/>
                  </a:lnTo>
                  <a:lnTo>
                    <a:pt x="437283" y="1645258"/>
                  </a:lnTo>
                  <a:lnTo>
                    <a:pt x="398699" y="1621302"/>
                  </a:lnTo>
                  <a:lnTo>
                    <a:pt x="361470" y="1595451"/>
                  </a:lnTo>
                  <a:lnTo>
                    <a:pt x="325665" y="1567773"/>
                  </a:lnTo>
                  <a:lnTo>
                    <a:pt x="291351" y="1538335"/>
                  </a:lnTo>
                  <a:lnTo>
                    <a:pt x="258595" y="1507204"/>
                  </a:lnTo>
                  <a:lnTo>
                    <a:pt x="227464" y="1474448"/>
                  </a:lnTo>
                  <a:lnTo>
                    <a:pt x="198026" y="1440134"/>
                  </a:lnTo>
                  <a:lnTo>
                    <a:pt x="170348" y="1404329"/>
                  </a:lnTo>
                  <a:lnTo>
                    <a:pt x="144497" y="1367100"/>
                  </a:lnTo>
                  <a:lnTo>
                    <a:pt x="120541" y="1328516"/>
                  </a:lnTo>
                  <a:lnTo>
                    <a:pt x="98547" y="1288643"/>
                  </a:lnTo>
                  <a:lnTo>
                    <a:pt x="78583" y="1247548"/>
                  </a:lnTo>
                  <a:lnTo>
                    <a:pt x="60714" y="1205300"/>
                  </a:lnTo>
                  <a:lnTo>
                    <a:pt x="45010" y="1161964"/>
                  </a:lnTo>
                  <a:lnTo>
                    <a:pt x="31538" y="1117609"/>
                  </a:lnTo>
                  <a:lnTo>
                    <a:pt x="20363" y="1072302"/>
                  </a:lnTo>
                  <a:lnTo>
                    <a:pt x="11555" y="1026110"/>
                  </a:lnTo>
                  <a:lnTo>
                    <a:pt x="5180" y="979101"/>
                  </a:lnTo>
                  <a:lnTo>
                    <a:pt x="1306" y="931342"/>
                  </a:lnTo>
                  <a:lnTo>
                    <a:pt x="0" y="882899"/>
                  </a:lnTo>
                  <a:close/>
                </a:path>
              </a:pathLst>
            </a:custGeom>
            <a:ln w="2857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014" y="1531731"/>
              <a:ext cx="196574" cy="19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265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Common</a:t>
            </a:r>
            <a:r>
              <a:rPr spc="-35" dirty="0"/>
              <a:t> </a:t>
            </a:r>
            <a:r>
              <a:rPr dirty="0"/>
              <a:t>Methodologies</a:t>
            </a:r>
            <a:r>
              <a:rPr spc="-3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09050" y="2334897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B5394"/>
                </a:solidFill>
                <a:latin typeface="Arial"/>
                <a:cs typeface="Arial"/>
              </a:rPr>
              <a:t>Ideate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239" y="3390561"/>
            <a:ext cx="676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B5394"/>
                </a:solidFill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640" y="2334897"/>
            <a:ext cx="744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B5394"/>
                </a:solidFill>
                <a:latin typeface="Arial"/>
                <a:cs typeface="Arial"/>
              </a:rPr>
              <a:t>Empathize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829" y="3966354"/>
            <a:ext cx="138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B5394"/>
                </a:solidFill>
                <a:latin typeface="Arial"/>
                <a:cs typeface="Arial"/>
              </a:rPr>
              <a:t>DESIGN</a:t>
            </a:r>
            <a:r>
              <a:rPr sz="1200" b="1" spc="-70" dirty="0">
                <a:solidFill>
                  <a:srgbClr val="0B5394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B5394"/>
                </a:solidFill>
                <a:latin typeface="Arial"/>
                <a:cs typeface="Arial"/>
              </a:rPr>
              <a:t>THINKING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1196" y="3347228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7761C"/>
                </a:solidFill>
                <a:latin typeface="Arial"/>
                <a:cs typeface="Arial"/>
              </a:rPr>
              <a:t>Learn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7121" y="1258428"/>
            <a:ext cx="466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B5394"/>
                </a:solidFill>
                <a:latin typeface="Arial"/>
                <a:cs typeface="Arial"/>
              </a:rPr>
              <a:t>Define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0821" y="233489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Plan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52548" y="1336545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7761C"/>
                </a:solidFill>
                <a:latin typeface="Arial"/>
                <a:cs typeface="Arial"/>
              </a:rPr>
              <a:t>Measure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80757" y="2334897"/>
            <a:ext cx="795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7761C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68096" y="3972703"/>
            <a:ext cx="1189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761C"/>
                </a:solidFill>
                <a:latin typeface="Arial"/>
                <a:cs typeface="Arial"/>
              </a:rPr>
              <a:t>LEAN</a:t>
            </a:r>
            <a:r>
              <a:rPr sz="1200" b="1" spc="-6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37761C"/>
                </a:solidFill>
                <a:latin typeface="Arial"/>
                <a:cs typeface="Arial"/>
              </a:rPr>
              <a:t>STARTUP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42787" y="3975953"/>
            <a:ext cx="147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GV</a:t>
            </a:r>
            <a:r>
              <a:rPr sz="1200" b="1" spc="-45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DESIGN</a:t>
            </a:r>
            <a:r>
              <a:rPr sz="1200" b="1" spc="-40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7487" y="3975965"/>
            <a:ext cx="491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B45F06"/>
                </a:solidFill>
                <a:latin typeface="Arial"/>
                <a:cs typeface="Arial"/>
              </a:rPr>
              <a:t>AGILE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2912" y="1449318"/>
            <a:ext cx="1938020" cy="1967864"/>
            <a:chOff x="322912" y="1449318"/>
            <a:chExt cx="1938020" cy="196786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4282" y="2339037"/>
              <a:ext cx="196574" cy="1965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912" y="2329324"/>
              <a:ext cx="196574" cy="1965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843" y="1449318"/>
              <a:ext cx="196574" cy="196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24" y="3220342"/>
              <a:ext cx="196574" cy="1965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035" y="2012691"/>
              <a:ext cx="130499" cy="1714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856" y="2664110"/>
              <a:ext cx="131999" cy="17114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473355" y="1531720"/>
            <a:ext cx="1901825" cy="1827530"/>
            <a:chOff x="2473355" y="1531720"/>
            <a:chExt cx="1901825" cy="182753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5118" y="3162390"/>
              <a:ext cx="196574" cy="1965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0856" y="1531720"/>
              <a:ext cx="196574" cy="1965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3355" y="2329324"/>
              <a:ext cx="196574" cy="1965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7117" y="2012691"/>
              <a:ext cx="130499" cy="1714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2836" y="2664110"/>
              <a:ext cx="131999" cy="171149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57472" y="2329324"/>
            <a:ext cx="196574" cy="19657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227268" y="1336545"/>
            <a:ext cx="499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395385" y="1568515"/>
            <a:ext cx="1259840" cy="325120"/>
            <a:chOff x="7395385" y="1568515"/>
            <a:chExt cx="1259840" cy="32512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5385" y="1568515"/>
              <a:ext cx="196574" cy="1965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58180" y="1696713"/>
              <a:ext cx="196574" cy="19657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086607" y="1694734"/>
            <a:ext cx="363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509158" y="2798274"/>
            <a:ext cx="1273810" cy="527050"/>
            <a:chOff x="7509158" y="2798274"/>
            <a:chExt cx="1273810" cy="52705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9158" y="3128162"/>
              <a:ext cx="196574" cy="196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600370" y="2812562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83999" y="167999"/>
                  </a:move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00464" y="1628"/>
                  </a:lnTo>
                  <a:lnTo>
                    <a:pt x="143397" y="24603"/>
                  </a:lnTo>
                  <a:lnTo>
                    <a:pt x="166371" y="67535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7" y="143396"/>
                  </a:lnTo>
                  <a:lnTo>
                    <a:pt x="116696" y="161398"/>
                  </a:lnTo>
                  <a:lnTo>
                    <a:pt x="83999" y="16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600370" y="2812562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0" y="83999"/>
                  </a:move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30604" y="14113"/>
                  </a:lnTo>
                  <a:lnTo>
                    <a:pt x="161605" y="51854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7" y="143396"/>
                  </a:lnTo>
                  <a:lnTo>
                    <a:pt x="116696" y="161398"/>
                  </a:lnTo>
                  <a:lnTo>
                    <a:pt x="83999" y="167999"/>
                  </a:ln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361999" y="3350280"/>
            <a:ext cx="52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Review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76094" y="2806783"/>
            <a:ext cx="305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solidFill>
                  <a:srgbClr val="B45F06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est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29951" y="2334897"/>
            <a:ext cx="321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51B75"/>
                </a:solidFill>
                <a:latin typeface="Arial"/>
                <a:cs typeface="Arial"/>
              </a:rPr>
              <a:t>Map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44060" y="1336545"/>
            <a:ext cx="490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51B75"/>
                </a:solidFill>
                <a:latin typeface="Arial"/>
                <a:cs typeface="Arial"/>
              </a:rPr>
              <a:t>Sketch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2591" y="1718329"/>
            <a:ext cx="196574" cy="19657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830279" y="1729177"/>
            <a:ext cx="499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51B75"/>
                </a:solidFill>
                <a:latin typeface="Arial"/>
                <a:cs typeface="Arial"/>
              </a:rPr>
              <a:t>Decide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431411" y="2798251"/>
            <a:ext cx="196850" cy="196850"/>
            <a:chOff x="6431411" y="2798251"/>
            <a:chExt cx="196850" cy="196850"/>
          </a:xfrm>
        </p:grpSpPr>
        <p:sp>
          <p:nvSpPr>
            <p:cNvPr id="51" name="object 51"/>
            <p:cNvSpPr/>
            <p:nvPr/>
          </p:nvSpPr>
          <p:spPr>
            <a:xfrm>
              <a:off x="6445699" y="2812538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83999" y="167999"/>
                  </a:move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00464" y="1628"/>
                  </a:lnTo>
                  <a:lnTo>
                    <a:pt x="143396" y="24603"/>
                  </a:lnTo>
                  <a:lnTo>
                    <a:pt x="166371" y="67535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7" y="143396"/>
                  </a:lnTo>
                  <a:lnTo>
                    <a:pt x="116696" y="161398"/>
                  </a:lnTo>
                  <a:lnTo>
                    <a:pt x="83999" y="16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45699" y="2812538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0" y="83999"/>
                  </a:move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30603" y="14113"/>
                  </a:lnTo>
                  <a:lnTo>
                    <a:pt x="161605" y="51854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7" y="143396"/>
                  </a:lnTo>
                  <a:lnTo>
                    <a:pt x="116696" y="161398"/>
                  </a:lnTo>
                  <a:lnTo>
                    <a:pt x="83999" y="167999"/>
                  </a:ln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close/>
                </a:path>
              </a:pathLst>
            </a:custGeom>
            <a:ln w="2857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747188" y="2798266"/>
            <a:ext cx="676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51B75"/>
                </a:solidFill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21836" y="3156983"/>
            <a:ext cx="196574" cy="19657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323343" y="3347228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51B75"/>
                </a:solidFill>
                <a:latin typeface="Arial"/>
                <a:cs typeface="Arial"/>
              </a:rPr>
              <a:t>Learn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818809" y="2012691"/>
            <a:ext cx="1870710" cy="822960"/>
            <a:chOff x="4818809" y="2012691"/>
            <a:chExt cx="1870710" cy="822960"/>
          </a:xfrm>
        </p:grpSpPr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8809" y="2329324"/>
              <a:ext cx="196574" cy="1965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71599" y="2012691"/>
              <a:ext cx="130499" cy="17144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557216" y="2664110"/>
              <a:ext cx="132080" cy="171450"/>
            </a:xfrm>
            <a:custGeom>
              <a:avLst/>
              <a:gdLst/>
              <a:ahLst/>
              <a:cxnLst/>
              <a:rect l="l" t="t" r="r" b="b"/>
              <a:pathLst>
                <a:path w="132079" h="171450">
                  <a:moveTo>
                    <a:pt x="10799" y="171149"/>
                  </a:moveTo>
                  <a:lnTo>
                    <a:pt x="0" y="0"/>
                  </a:lnTo>
                  <a:lnTo>
                    <a:pt x="65324" y="24496"/>
                  </a:lnTo>
                  <a:lnTo>
                    <a:pt x="65435" y="26247"/>
                  </a:lnTo>
                  <a:lnTo>
                    <a:pt x="69993" y="26247"/>
                  </a:lnTo>
                  <a:lnTo>
                    <a:pt x="131999" y="49499"/>
                  </a:lnTo>
                  <a:lnTo>
                    <a:pt x="10799" y="171149"/>
                  </a:lnTo>
                  <a:close/>
                </a:path>
                <a:path w="132079" h="171450">
                  <a:moveTo>
                    <a:pt x="69993" y="26247"/>
                  </a:moveTo>
                  <a:lnTo>
                    <a:pt x="65435" y="26247"/>
                  </a:lnTo>
                  <a:lnTo>
                    <a:pt x="66675" y="25003"/>
                  </a:lnTo>
                  <a:lnTo>
                    <a:pt x="69993" y="26247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040409" y="2012691"/>
            <a:ext cx="1811020" cy="822960"/>
            <a:chOff x="7040409" y="2012691"/>
            <a:chExt cx="1811020" cy="822960"/>
          </a:xfrm>
        </p:grpSpPr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0409" y="2012691"/>
              <a:ext cx="130499" cy="17144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719197" y="2664110"/>
              <a:ext cx="132080" cy="171450"/>
            </a:xfrm>
            <a:custGeom>
              <a:avLst/>
              <a:gdLst/>
              <a:ahLst/>
              <a:cxnLst/>
              <a:rect l="l" t="t" r="r" b="b"/>
              <a:pathLst>
                <a:path w="132079" h="171450">
                  <a:moveTo>
                    <a:pt x="10799" y="171149"/>
                  </a:moveTo>
                  <a:lnTo>
                    <a:pt x="0" y="0"/>
                  </a:lnTo>
                  <a:lnTo>
                    <a:pt x="65324" y="24496"/>
                  </a:lnTo>
                  <a:lnTo>
                    <a:pt x="65434" y="26247"/>
                  </a:lnTo>
                  <a:lnTo>
                    <a:pt x="69993" y="26247"/>
                  </a:lnTo>
                  <a:lnTo>
                    <a:pt x="131999" y="49499"/>
                  </a:lnTo>
                  <a:lnTo>
                    <a:pt x="10799" y="171149"/>
                  </a:lnTo>
                  <a:close/>
                </a:path>
                <a:path w="132079" h="171450">
                  <a:moveTo>
                    <a:pt x="69993" y="26247"/>
                  </a:moveTo>
                  <a:lnTo>
                    <a:pt x="65434" y="26247"/>
                  </a:lnTo>
                  <a:lnTo>
                    <a:pt x="66674" y="25003"/>
                  </a:lnTo>
                  <a:lnTo>
                    <a:pt x="69993" y="26247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63376" y="4446204"/>
            <a:ext cx="1470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B5394"/>
                </a:solidFill>
                <a:latin typeface="Arial"/>
                <a:cs typeface="Arial"/>
              </a:rPr>
              <a:t>Starts</a:t>
            </a:r>
            <a:r>
              <a:rPr sz="1200" b="1" spc="-45" dirty="0">
                <a:solidFill>
                  <a:srgbClr val="0B5394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B5394"/>
                </a:solidFill>
                <a:latin typeface="Arial"/>
                <a:cs typeface="Arial"/>
              </a:rPr>
              <a:t>with</a:t>
            </a:r>
            <a:r>
              <a:rPr sz="1200" b="1" spc="-40" dirty="0">
                <a:solidFill>
                  <a:srgbClr val="0B5394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B5394"/>
                </a:solidFill>
                <a:latin typeface="Arial"/>
                <a:cs typeface="Arial"/>
              </a:rPr>
              <a:t>empathy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02493" y="4446204"/>
            <a:ext cx="1918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761C"/>
                </a:solidFill>
                <a:latin typeface="Arial"/>
                <a:cs typeface="Arial"/>
              </a:rPr>
              <a:t>Starts</a:t>
            </a:r>
            <a:r>
              <a:rPr sz="12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7761C"/>
                </a:solidFill>
                <a:latin typeface="Arial"/>
                <a:cs typeface="Arial"/>
              </a:rPr>
              <a:t>with</a:t>
            </a:r>
            <a:r>
              <a:rPr sz="12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7761C"/>
                </a:solidFill>
                <a:latin typeface="Arial"/>
                <a:cs typeface="Arial"/>
              </a:rPr>
              <a:t>an</a:t>
            </a:r>
            <a:r>
              <a:rPr sz="12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7761C"/>
                </a:solidFill>
                <a:latin typeface="Arial"/>
                <a:cs typeface="Arial"/>
              </a:rPr>
              <a:t>assumption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85166" y="4446203"/>
            <a:ext cx="1385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Starts</a:t>
            </a:r>
            <a:r>
              <a:rPr sz="1200" b="1" spc="-35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with</a:t>
            </a:r>
            <a:r>
              <a:rPr sz="1200" b="1" spc="-30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674EA7"/>
                </a:solidFill>
                <a:latin typeface="Arial"/>
                <a:cs typeface="Arial"/>
              </a:rPr>
              <a:t>the</a:t>
            </a:r>
            <a:r>
              <a:rPr sz="1200" b="1" spc="-30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901325" y="4446204"/>
            <a:ext cx="2080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B45F06"/>
                </a:solidFill>
                <a:latin typeface="Arial"/>
                <a:cs typeface="Arial"/>
              </a:rPr>
              <a:t>Starts</a:t>
            </a:r>
            <a:r>
              <a:rPr sz="1200" b="1" spc="-35" dirty="0">
                <a:solidFill>
                  <a:srgbClr val="B45F0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B45F06"/>
                </a:solidFill>
                <a:latin typeface="Arial"/>
                <a:cs typeface="Arial"/>
              </a:rPr>
              <a:t>with</a:t>
            </a:r>
            <a:r>
              <a:rPr sz="1200" b="1" spc="-30" dirty="0">
                <a:solidFill>
                  <a:srgbClr val="B45F0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B45F06"/>
                </a:solidFill>
                <a:latin typeface="Arial"/>
                <a:cs typeface="Arial"/>
              </a:rPr>
              <a:t>the</a:t>
            </a:r>
            <a:r>
              <a:rPr sz="1200" b="1" spc="-30" dirty="0">
                <a:solidFill>
                  <a:srgbClr val="B45F0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B45F06"/>
                </a:solidFill>
                <a:latin typeface="Arial"/>
                <a:cs typeface="Arial"/>
              </a:rPr>
              <a:t>requirements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80125" y="21540"/>
            <a:ext cx="295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0" dirty="0">
                <a:solidFill>
                  <a:srgbClr val="595959"/>
                </a:solidFill>
                <a:latin typeface="Calibri"/>
                <a:cs typeface="Calibri"/>
              </a:rPr>
              <a:t>30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700" y="0"/>
            <a:ext cx="8785667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080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Agile</a:t>
            </a:r>
            <a:r>
              <a:rPr spc="-180" dirty="0"/>
              <a:t> </a:t>
            </a:r>
            <a:r>
              <a:rPr spc="-5" dirty="0"/>
              <a:t>AI</a:t>
            </a:r>
            <a:r>
              <a:rPr spc="-30" dirty="0"/>
              <a:t> </a:t>
            </a:r>
            <a:r>
              <a:rPr spc="-10" dirty="0"/>
              <a:t>Product</a:t>
            </a:r>
            <a:r>
              <a:rPr spc="-30" dirty="0"/>
              <a:t> </a:t>
            </a:r>
            <a:r>
              <a:rPr spc="-5" dirty="0"/>
              <a:t>Lifecycle</a:t>
            </a:r>
            <a:r>
              <a:rPr spc="-20" dirty="0"/>
              <a:t> </a:t>
            </a:r>
            <a:r>
              <a:rPr spc="-5" dirty="0"/>
              <a:t>Deliverables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9618" y="3748240"/>
          <a:ext cx="7970518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R="104775" algn="ctr">
                        <a:lnSpc>
                          <a:spcPts val="1285"/>
                        </a:lnSpc>
                      </a:pPr>
                      <a:r>
                        <a:rPr sz="1200" spc="-1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Viable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Process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6559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AI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5895" algn="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200" spc="-5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/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Live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Optimization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R="106045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209" algn="ctr">
                        <a:lnSpc>
                          <a:spcPts val="1285"/>
                        </a:lnSpc>
                      </a:pPr>
                      <a:r>
                        <a:rPr sz="120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4655" algn="ctr">
                        <a:lnSpc>
                          <a:spcPts val="1285"/>
                        </a:lnSpc>
                      </a:pPr>
                      <a:r>
                        <a:rPr sz="120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ts val="1285"/>
                        </a:lnSpc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6605" y="1368865"/>
          <a:ext cx="7839074" cy="1477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82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226060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115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2729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8290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ts val="12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545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9850"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Sprint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0985" marR="196215" algn="ctr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AI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Solution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Research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2729" algn="ctr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Rapid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R="254635" algn="ctr"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Experimentation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ts val="137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Build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655" algn="ctr">
                        <a:lnSpc>
                          <a:spcPts val="137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Evaluat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&amp;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5570"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Experiment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9850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127635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325120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78740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88290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5725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139065" marR="124460" indent="-85090">
                        <a:lnSpc>
                          <a:spcPct val="101600"/>
                        </a:lnSpc>
                        <a:spcBef>
                          <a:spcPts val="415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Pe</a:t>
                      </a:r>
                      <a:r>
                        <a:rPr sz="800" b="1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 need  basis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Quarterly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127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Quarterly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32512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Continues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Continues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8829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Daily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800" b="1" spc="-1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Weekly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21003" y="21540"/>
            <a:ext cx="255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595959"/>
                </a:solidFill>
                <a:latin typeface="Calibri"/>
                <a:cs typeface="Calibri"/>
              </a:rPr>
              <a:t>31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87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</a:t>
            </a:r>
            <a:r>
              <a:rPr spc="-30" dirty="0"/>
              <a:t> </a:t>
            </a:r>
            <a:r>
              <a:rPr spc="-10" dirty="0"/>
              <a:t>Sprint</a:t>
            </a:r>
            <a:r>
              <a:rPr spc="-35" dirty="0"/>
              <a:t> </a:t>
            </a:r>
            <a:r>
              <a:rPr spc="-5" dirty="0"/>
              <a:t>1.0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2492" y="2821381"/>
            <a:ext cx="8139430" cy="567055"/>
            <a:chOff x="502492" y="2821381"/>
            <a:chExt cx="8139430" cy="567055"/>
          </a:xfrm>
        </p:grpSpPr>
        <p:sp>
          <p:nvSpPr>
            <p:cNvPr id="4" name="object 4"/>
            <p:cNvSpPr/>
            <p:nvPr/>
          </p:nvSpPr>
          <p:spPr>
            <a:xfrm>
              <a:off x="1843278" y="2902927"/>
              <a:ext cx="6798309" cy="417195"/>
            </a:xfrm>
            <a:custGeom>
              <a:avLst/>
              <a:gdLst/>
              <a:ahLst/>
              <a:cxnLst/>
              <a:rect l="l" t="t" r="r" b="b"/>
              <a:pathLst>
                <a:path w="6798309" h="417195">
                  <a:moveTo>
                    <a:pt x="6798221" y="379323"/>
                  </a:moveTo>
                  <a:lnTo>
                    <a:pt x="5435549" y="1066"/>
                  </a:lnTo>
                  <a:lnTo>
                    <a:pt x="5428869" y="0"/>
                  </a:lnTo>
                  <a:lnTo>
                    <a:pt x="5423763" y="165"/>
                  </a:lnTo>
                  <a:lnTo>
                    <a:pt x="5418671" y="0"/>
                  </a:lnTo>
                  <a:lnTo>
                    <a:pt x="5411990" y="1066"/>
                  </a:lnTo>
                  <a:lnTo>
                    <a:pt x="4074896" y="351116"/>
                  </a:lnTo>
                  <a:lnTo>
                    <a:pt x="2737802" y="1066"/>
                  </a:lnTo>
                  <a:lnTo>
                    <a:pt x="2731109" y="0"/>
                  </a:lnTo>
                  <a:lnTo>
                    <a:pt x="2726017" y="165"/>
                  </a:lnTo>
                  <a:lnTo>
                    <a:pt x="2720924" y="0"/>
                  </a:lnTo>
                  <a:lnTo>
                    <a:pt x="2714231" y="1066"/>
                  </a:lnTo>
                  <a:lnTo>
                    <a:pt x="1379829" y="350405"/>
                  </a:lnTo>
                  <a:lnTo>
                    <a:pt x="45440" y="1066"/>
                  </a:lnTo>
                  <a:lnTo>
                    <a:pt x="38760" y="0"/>
                  </a:lnTo>
                  <a:lnTo>
                    <a:pt x="31978" y="215"/>
                  </a:lnTo>
                  <a:lnTo>
                    <a:pt x="25298" y="1714"/>
                  </a:lnTo>
                  <a:lnTo>
                    <a:pt x="0" y="38100"/>
                  </a:lnTo>
                  <a:lnTo>
                    <a:pt x="3644" y="50253"/>
                  </a:lnTo>
                  <a:lnTo>
                    <a:pt x="11836" y="59956"/>
                  </a:lnTo>
                  <a:lnTo>
                    <a:pt x="23850" y="65862"/>
                  </a:lnTo>
                  <a:lnTo>
                    <a:pt x="1362671" y="416369"/>
                  </a:lnTo>
                  <a:lnTo>
                    <a:pt x="1376375" y="417182"/>
                  </a:lnTo>
                  <a:lnTo>
                    <a:pt x="1379829" y="416052"/>
                  </a:lnTo>
                  <a:lnTo>
                    <a:pt x="1383296" y="417182"/>
                  </a:lnTo>
                  <a:lnTo>
                    <a:pt x="1397012" y="416369"/>
                  </a:lnTo>
                  <a:lnTo>
                    <a:pt x="2726017" y="68440"/>
                  </a:lnTo>
                  <a:lnTo>
                    <a:pt x="4055021" y="416369"/>
                  </a:lnTo>
                  <a:lnTo>
                    <a:pt x="4068737" y="417182"/>
                  </a:lnTo>
                  <a:lnTo>
                    <a:pt x="4074896" y="415175"/>
                  </a:lnTo>
                  <a:lnTo>
                    <a:pt x="4081056" y="417182"/>
                  </a:lnTo>
                  <a:lnTo>
                    <a:pt x="4094759" y="416369"/>
                  </a:lnTo>
                  <a:lnTo>
                    <a:pt x="5423763" y="68440"/>
                  </a:lnTo>
                  <a:lnTo>
                    <a:pt x="6752780" y="416369"/>
                  </a:lnTo>
                  <a:lnTo>
                    <a:pt x="6766484" y="417182"/>
                  </a:lnTo>
                  <a:lnTo>
                    <a:pt x="6779298" y="412991"/>
                  </a:lnTo>
                  <a:lnTo>
                    <a:pt x="6789814" y="404545"/>
                  </a:lnTo>
                  <a:lnTo>
                    <a:pt x="6796621" y="392620"/>
                  </a:lnTo>
                  <a:lnTo>
                    <a:pt x="6798221" y="379323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616" y="3163995"/>
              <a:ext cx="247196" cy="2242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972" y="3163995"/>
              <a:ext cx="247196" cy="2242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2492" y="2902919"/>
              <a:ext cx="1408430" cy="417195"/>
            </a:xfrm>
            <a:custGeom>
              <a:avLst/>
              <a:gdLst/>
              <a:ahLst/>
              <a:cxnLst/>
              <a:rect l="l" t="t" r="r" b="b"/>
              <a:pathLst>
                <a:path w="1408430" h="417195">
                  <a:moveTo>
                    <a:pt x="31737" y="417188"/>
                  </a:moveTo>
                  <a:lnTo>
                    <a:pt x="18921" y="412994"/>
                  </a:lnTo>
                  <a:lnTo>
                    <a:pt x="8407" y="404549"/>
                  </a:lnTo>
                  <a:lnTo>
                    <a:pt x="1607" y="392617"/>
                  </a:lnTo>
                  <a:lnTo>
                    <a:pt x="0" y="379326"/>
                  </a:lnTo>
                  <a:lnTo>
                    <a:pt x="3647" y="367173"/>
                  </a:lnTo>
                  <a:lnTo>
                    <a:pt x="11834" y="357480"/>
                  </a:lnTo>
                  <a:lnTo>
                    <a:pt x="23846" y="351567"/>
                  </a:lnTo>
                  <a:lnTo>
                    <a:pt x="1362668" y="1067"/>
                  </a:lnTo>
                  <a:lnTo>
                    <a:pt x="1369353" y="0"/>
                  </a:lnTo>
                  <a:lnTo>
                    <a:pt x="1376133" y="223"/>
                  </a:lnTo>
                  <a:lnTo>
                    <a:pt x="1406507" y="24817"/>
                  </a:lnTo>
                  <a:lnTo>
                    <a:pt x="1408114" y="38108"/>
                  </a:lnTo>
                  <a:lnTo>
                    <a:pt x="1404467" y="50261"/>
                  </a:lnTo>
                  <a:lnTo>
                    <a:pt x="1396279" y="59954"/>
                  </a:lnTo>
                  <a:lnTo>
                    <a:pt x="1384268" y="65867"/>
                  </a:lnTo>
                  <a:lnTo>
                    <a:pt x="45446" y="416367"/>
                  </a:lnTo>
                  <a:lnTo>
                    <a:pt x="31737" y="417188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9229" y="2821381"/>
              <a:ext cx="247196" cy="2242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9340" y="2821381"/>
              <a:ext cx="247196" cy="2242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586" y="2821381"/>
              <a:ext cx="247196" cy="22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46357" y="3442443"/>
            <a:ext cx="5727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595959"/>
                </a:solidFill>
                <a:latin typeface="Trebuchet MS"/>
                <a:cs typeface="Trebuchet MS"/>
              </a:rPr>
              <a:t>TUESDAY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1962" y="3762924"/>
            <a:ext cx="1922145" cy="819785"/>
          </a:xfrm>
          <a:custGeom>
            <a:avLst/>
            <a:gdLst/>
            <a:ahLst/>
            <a:cxnLst/>
            <a:rect l="l" t="t" r="r" b="b"/>
            <a:pathLst>
              <a:path w="1922145" h="819785">
                <a:moveTo>
                  <a:pt x="1885040" y="819599"/>
                </a:moveTo>
                <a:lnTo>
                  <a:pt x="36759" y="819599"/>
                </a:lnTo>
                <a:lnTo>
                  <a:pt x="22450" y="816711"/>
                </a:lnTo>
                <a:lnTo>
                  <a:pt x="10766" y="808833"/>
                </a:lnTo>
                <a:lnTo>
                  <a:pt x="2888" y="797149"/>
                </a:lnTo>
                <a:lnTo>
                  <a:pt x="0" y="782840"/>
                </a:lnTo>
                <a:lnTo>
                  <a:pt x="0" y="36758"/>
                </a:lnTo>
                <a:lnTo>
                  <a:pt x="2888" y="22450"/>
                </a:lnTo>
                <a:lnTo>
                  <a:pt x="10766" y="10766"/>
                </a:lnTo>
                <a:lnTo>
                  <a:pt x="22450" y="2888"/>
                </a:lnTo>
                <a:lnTo>
                  <a:pt x="36759" y="0"/>
                </a:lnTo>
                <a:lnTo>
                  <a:pt x="1885040" y="0"/>
                </a:lnTo>
                <a:lnTo>
                  <a:pt x="1919001" y="22691"/>
                </a:lnTo>
                <a:lnTo>
                  <a:pt x="1921799" y="36758"/>
                </a:lnTo>
                <a:lnTo>
                  <a:pt x="1921799" y="782840"/>
                </a:lnTo>
                <a:lnTo>
                  <a:pt x="1918911" y="797149"/>
                </a:lnTo>
                <a:lnTo>
                  <a:pt x="1911033" y="808833"/>
                </a:lnTo>
                <a:lnTo>
                  <a:pt x="1899349" y="816711"/>
                </a:lnTo>
                <a:lnTo>
                  <a:pt x="1885040" y="819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32039" y="3828932"/>
            <a:ext cx="1590040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>
              <a:lnSpc>
                <a:spcPts val="1675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2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SK</a:t>
            </a:r>
            <a:r>
              <a:rPr sz="1400" b="1" spc="60" dirty="0">
                <a:latin typeface="Trebuchet MS"/>
                <a:cs typeface="Trebuchet MS"/>
              </a:rPr>
              <a:t>E</a:t>
            </a:r>
            <a:r>
              <a:rPr sz="1400" b="1" spc="-15" dirty="0">
                <a:latin typeface="Trebuchet MS"/>
                <a:cs typeface="Trebuchet MS"/>
              </a:rPr>
              <a:t>T</a:t>
            </a:r>
            <a:r>
              <a:rPr sz="1400" b="1" spc="40" dirty="0">
                <a:latin typeface="Trebuchet MS"/>
                <a:cs typeface="Trebuchet MS"/>
              </a:rPr>
              <a:t>CH</a:t>
            </a:r>
            <a:endParaRPr sz="1400">
              <a:latin typeface="Trebuchet MS"/>
              <a:cs typeface="Trebuchet MS"/>
            </a:endParaRPr>
          </a:p>
          <a:p>
            <a:pPr marL="548005" marR="5080" indent="-535940">
              <a:lnSpc>
                <a:spcPts val="1200"/>
              </a:lnSpc>
              <a:spcBef>
                <a:spcPts val="30"/>
              </a:spcBef>
            </a:pPr>
            <a:r>
              <a:rPr sz="1000" spc="50" dirty="0">
                <a:latin typeface="Trebuchet MS"/>
                <a:cs typeface="Trebuchet MS"/>
              </a:rPr>
              <a:t>S</a:t>
            </a:r>
            <a:r>
              <a:rPr sz="1000" spc="45" dirty="0">
                <a:latin typeface="Trebuchet MS"/>
                <a:cs typeface="Trebuchet MS"/>
              </a:rPr>
              <a:t>k</a:t>
            </a:r>
            <a:r>
              <a:rPr sz="1000" spc="-20" dirty="0">
                <a:latin typeface="Trebuchet MS"/>
                <a:cs typeface="Trebuchet MS"/>
              </a:rPr>
              <a:t>etc</a:t>
            </a:r>
            <a:r>
              <a:rPr sz="1000" spc="-15" dirty="0">
                <a:latin typeface="Trebuchet MS"/>
                <a:cs typeface="Trebuchet MS"/>
              </a:rPr>
              <a:t>h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competin</a:t>
            </a:r>
            <a:r>
              <a:rPr sz="1000" spc="5" dirty="0">
                <a:latin typeface="Trebuchet MS"/>
                <a:cs typeface="Trebuchet MS"/>
              </a:rPr>
              <a:t>g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solutions  </a:t>
            </a:r>
            <a:r>
              <a:rPr sz="1000" spc="15" dirty="0">
                <a:latin typeface="Trebuchet MS"/>
                <a:cs typeface="Trebuchet MS"/>
              </a:rPr>
              <a:t>on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paper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3745" y="3687613"/>
            <a:ext cx="118110" cy="78740"/>
          </a:xfrm>
          <a:custGeom>
            <a:avLst/>
            <a:gdLst/>
            <a:ahLst/>
            <a:cxnLst/>
            <a:rect l="l" t="t" r="r" b="b"/>
            <a:pathLst>
              <a:path w="118110" h="78739">
                <a:moveTo>
                  <a:pt x="117899" y="78599"/>
                </a:moveTo>
                <a:lnTo>
                  <a:pt x="0" y="78599"/>
                </a:lnTo>
                <a:lnTo>
                  <a:pt x="58949" y="0"/>
                </a:lnTo>
                <a:lnTo>
                  <a:pt x="117899" y="78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75064" y="3442444"/>
            <a:ext cx="6718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595959"/>
                </a:solidFill>
                <a:latin typeface="Trebuchet MS"/>
                <a:cs typeface="Trebuchet MS"/>
              </a:rPr>
              <a:t>THURSDAY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0675" y="3762924"/>
            <a:ext cx="1922145" cy="819785"/>
          </a:xfrm>
          <a:custGeom>
            <a:avLst/>
            <a:gdLst/>
            <a:ahLst/>
            <a:cxnLst/>
            <a:rect l="l" t="t" r="r" b="b"/>
            <a:pathLst>
              <a:path w="1922145" h="819785">
                <a:moveTo>
                  <a:pt x="1885040" y="819599"/>
                </a:moveTo>
                <a:lnTo>
                  <a:pt x="36758" y="819599"/>
                </a:lnTo>
                <a:lnTo>
                  <a:pt x="22450" y="816711"/>
                </a:lnTo>
                <a:lnTo>
                  <a:pt x="10766" y="808833"/>
                </a:lnTo>
                <a:lnTo>
                  <a:pt x="2888" y="797149"/>
                </a:lnTo>
                <a:lnTo>
                  <a:pt x="0" y="782840"/>
                </a:lnTo>
                <a:lnTo>
                  <a:pt x="0" y="36758"/>
                </a:lnTo>
                <a:lnTo>
                  <a:pt x="2888" y="22450"/>
                </a:lnTo>
                <a:lnTo>
                  <a:pt x="10766" y="10766"/>
                </a:lnTo>
                <a:lnTo>
                  <a:pt x="22450" y="2888"/>
                </a:lnTo>
                <a:lnTo>
                  <a:pt x="36758" y="0"/>
                </a:lnTo>
                <a:lnTo>
                  <a:pt x="1885040" y="0"/>
                </a:lnTo>
                <a:lnTo>
                  <a:pt x="1919001" y="22691"/>
                </a:lnTo>
                <a:lnTo>
                  <a:pt x="1921799" y="36758"/>
                </a:lnTo>
                <a:lnTo>
                  <a:pt x="1921799" y="782840"/>
                </a:lnTo>
                <a:lnTo>
                  <a:pt x="1918910" y="797149"/>
                </a:lnTo>
                <a:lnTo>
                  <a:pt x="1911033" y="808833"/>
                </a:lnTo>
                <a:lnTo>
                  <a:pt x="1899349" y="816711"/>
                </a:lnTo>
                <a:lnTo>
                  <a:pt x="1885040" y="819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60091" y="3828932"/>
            <a:ext cx="1510665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lnSpc>
                <a:spcPts val="1675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4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PR</a:t>
            </a:r>
            <a:r>
              <a:rPr sz="1400" b="1" spc="-25" dirty="0">
                <a:latin typeface="Trebuchet MS"/>
                <a:cs typeface="Trebuchet MS"/>
              </a:rPr>
              <a:t>O</a:t>
            </a:r>
            <a:r>
              <a:rPr sz="1400" b="1" spc="-15" dirty="0">
                <a:latin typeface="Trebuchet MS"/>
                <a:cs typeface="Trebuchet MS"/>
              </a:rPr>
              <a:t>T</a:t>
            </a:r>
            <a:r>
              <a:rPr sz="1400" b="1" spc="-80" dirty="0">
                <a:latin typeface="Trebuchet MS"/>
                <a:cs typeface="Trebuchet MS"/>
              </a:rPr>
              <a:t>O</a:t>
            </a:r>
            <a:r>
              <a:rPr sz="1400" b="1" spc="10" dirty="0">
                <a:latin typeface="Trebuchet MS"/>
                <a:cs typeface="Trebuchet MS"/>
              </a:rPr>
              <a:t>T</a:t>
            </a:r>
            <a:r>
              <a:rPr sz="1400" b="1" spc="20" dirty="0">
                <a:latin typeface="Trebuchet MS"/>
                <a:cs typeface="Trebuchet MS"/>
              </a:rPr>
              <a:t>YPE</a:t>
            </a:r>
            <a:endParaRPr sz="1400">
              <a:latin typeface="Trebuchet MS"/>
              <a:cs typeface="Trebuchet MS"/>
            </a:endParaRPr>
          </a:p>
          <a:p>
            <a:pPr marL="487680" marR="5080" indent="-475615">
              <a:lnSpc>
                <a:spcPts val="1200"/>
              </a:lnSpc>
              <a:spcBef>
                <a:spcPts val="30"/>
              </a:spcBef>
            </a:pPr>
            <a:r>
              <a:rPr sz="1000" spc="10" dirty="0">
                <a:latin typeface="Trebuchet MS"/>
                <a:cs typeface="Trebuchet MS"/>
              </a:rPr>
              <a:t>Hammer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ou</a:t>
            </a:r>
            <a:r>
              <a:rPr sz="1000" spc="-10" dirty="0">
                <a:latin typeface="Trebuchet MS"/>
                <a:cs typeface="Trebuchet MS"/>
              </a:rPr>
              <a:t>t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a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high-ﬁdelity  </a:t>
            </a:r>
            <a:r>
              <a:rPr sz="1000" spc="-25" dirty="0">
                <a:latin typeface="Trebuchet MS"/>
                <a:cs typeface="Trebuchet MS"/>
              </a:rPr>
              <a:t>prototype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62459" y="3687613"/>
            <a:ext cx="118110" cy="78740"/>
          </a:xfrm>
          <a:custGeom>
            <a:avLst/>
            <a:gdLst/>
            <a:ahLst/>
            <a:cxnLst/>
            <a:rect l="l" t="t" r="r" b="b"/>
            <a:pathLst>
              <a:path w="118110" h="78739">
                <a:moveTo>
                  <a:pt x="117899" y="78599"/>
                </a:moveTo>
                <a:lnTo>
                  <a:pt x="0" y="78599"/>
                </a:lnTo>
                <a:lnTo>
                  <a:pt x="58949" y="0"/>
                </a:lnTo>
                <a:lnTo>
                  <a:pt x="117899" y="78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5649" y="1608861"/>
            <a:ext cx="1922145" cy="893444"/>
          </a:xfrm>
          <a:custGeom>
            <a:avLst/>
            <a:gdLst/>
            <a:ahLst/>
            <a:cxnLst/>
            <a:rect l="l" t="t" r="r" b="b"/>
            <a:pathLst>
              <a:path w="1922145" h="893444">
                <a:moveTo>
                  <a:pt x="1921789" y="36753"/>
                </a:moveTo>
                <a:lnTo>
                  <a:pt x="1899107" y="2794"/>
                </a:lnTo>
                <a:lnTo>
                  <a:pt x="1885035" y="0"/>
                </a:lnTo>
                <a:lnTo>
                  <a:pt x="36753" y="0"/>
                </a:lnTo>
                <a:lnTo>
                  <a:pt x="22440" y="2882"/>
                </a:lnTo>
                <a:lnTo>
                  <a:pt x="10756" y="10756"/>
                </a:lnTo>
                <a:lnTo>
                  <a:pt x="2882" y="22440"/>
                </a:lnTo>
                <a:lnTo>
                  <a:pt x="0" y="36753"/>
                </a:lnTo>
                <a:lnTo>
                  <a:pt x="0" y="782840"/>
                </a:lnTo>
                <a:lnTo>
                  <a:pt x="2882" y="797140"/>
                </a:lnTo>
                <a:lnTo>
                  <a:pt x="10756" y="808824"/>
                </a:lnTo>
                <a:lnTo>
                  <a:pt x="22440" y="816711"/>
                </a:lnTo>
                <a:lnTo>
                  <a:pt x="36753" y="819594"/>
                </a:lnTo>
                <a:lnTo>
                  <a:pt x="905713" y="819594"/>
                </a:lnTo>
                <a:lnTo>
                  <a:pt x="960805" y="893038"/>
                </a:lnTo>
                <a:lnTo>
                  <a:pt x="1015885" y="819594"/>
                </a:lnTo>
                <a:lnTo>
                  <a:pt x="1885035" y="819594"/>
                </a:lnTo>
                <a:lnTo>
                  <a:pt x="1899348" y="816711"/>
                </a:lnTo>
                <a:lnTo>
                  <a:pt x="1911032" y="808824"/>
                </a:lnTo>
                <a:lnTo>
                  <a:pt x="1918906" y="797140"/>
                </a:lnTo>
                <a:lnTo>
                  <a:pt x="1921789" y="782840"/>
                </a:lnTo>
                <a:lnTo>
                  <a:pt x="1921789" y="3675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0474" y="2568395"/>
            <a:ext cx="5499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35" dirty="0">
                <a:solidFill>
                  <a:srgbClr val="595959"/>
                </a:solidFill>
                <a:latin typeface="Trebuchet MS"/>
                <a:cs typeface="Trebuchet MS"/>
              </a:rPr>
              <a:t>MON</a:t>
            </a:r>
            <a:r>
              <a:rPr sz="1000" b="1" spc="20" dirty="0">
                <a:solidFill>
                  <a:srgbClr val="595959"/>
                </a:solidFill>
                <a:latin typeface="Trebuchet MS"/>
                <a:cs typeface="Trebuchet MS"/>
              </a:rPr>
              <a:t>D</a:t>
            </a:r>
            <a:r>
              <a:rPr sz="1000" b="1" spc="-40" dirty="0">
                <a:solidFill>
                  <a:srgbClr val="595959"/>
                </a:solidFill>
                <a:latin typeface="Trebuchet MS"/>
                <a:cs typeface="Trebuchet MS"/>
              </a:rPr>
              <a:t>A</a:t>
            </a:r>
            <a:r>
              <a:rPr sz="1000" b="1" dirty="0">
                <a:solidFill>
                  <a:srgbClr val="595959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4967" y="1674763"/>
            <a:ext cx="1492885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120">
              <a:lnSpc>
                <a:spcPts val="1675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1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185" dirty="0">
                <a:latin typeface="Trebuchet MS"/>
                <a:cs typeface="Trebuchet MS"/>
              </a:rPr>
              <a:t>M</a:t>
            </a:r>
            <a:r>
              <a:rPr sz="1400" b="1" spc="60" dirty="0">
                <a:latin typeface="Trebuchet MS"/>
                <a:cs typeface="Trebuchet MS"/>
              </a:rPr>
              <a:t>AP</a:t>
            </a:r>
            <a:endParaRPr sz="1400">
              <a:latin typeface="Trebuchet MS"/>
              <a:cs typeface="Trebuchet MS"/>
            </a:endParaRPr>
          </a:p>
          <a:p>
            <a:pPr marL="12700" marR="5080" indent="-635" algn="ctr">
              <a:lnSpc>
                <a:spcPts val="1200"/>
              </a:lnSpc>
              <a:spcBef>
                <a:spcPts val="30"/>
              </a:spcBef>
            </a:pPr>
            <a:r>
              <a:rPr sz="1000" spc="55" dirty="0">
                <a:latin typeface="Trebuchet MS"/>
                <a:cs typeface="Trebuchet MS"/>
              </a:rPr>
              <a:t>Map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ou</a:t>
            </a:r>
            <a:r>
              <a:rPr sz="1000" spc="-10" dirty="0">
                <a:latin typeface="Trebuchet MS"/>
                <a:cs typeface="Trebuchet MS"/>
              </a:rPr>
              <a:t>t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th</a:t>
            </a:r>
            <a:r>
              <a:rPr sz="1000" spc="-30" dirty="0">
                <a:latin typeface="Trebuchet MS"/>
                <a:cs typeface="Trebuchet MS"/>
              </a:rPr>
              <a:t>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pr</a:t>
            </a:r>
            <a:r>
              <a:rPr sz="1000" spc="-5" dirty="0">
                <a:latin typeface="Trebuchet MS"/>
                <a:cs typeface="Trebuchet MS"/>
              </a:rPr>
              <a:t>oble</a:t>
            </a:r>
            <a:r>
              <a:rPr sz="1000" dirty="0">
                <a:latin typeface="Trebuchet MS"/>
                <a:cs typeface="Trebuchet MS"/>
              </a:rPr>
              <a:t>m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and  </a:t>
            </a:r>
            <a:r>
              <a:rPr sz="1000" spc="-10" dirty="0">
                <a:latin typeface="Trebuchet MS"/>
                <a:cs typeface="Trebuchet MS"/>
              </a:rPr>
              <a:t>pic</a:t>
            </a:r>
            <a:r>
              <a:rPr sz="1000" spc="-5" dirty="0">
                <a:latin typeface="Trebuchet MS"/>
                <a:cs typeface="Trebuchet MS"/>
              </a:rPr>
              <a:t>k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a</a:t>
            </a:r>
            <a:r>
              <a:rPr sz="1000" spc="10" dirty="0">
                <a:latin typeface="Trebuchet MS"/>
                <a:cs typeface="Trebuchet MS"/>
              </a:rPr>
              <a:t>n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impo</a:t>
            </a:r>
            <a:r>
              <a:rPr sz="1000" spc="15" dirty="0">
                <a:latin typeface="Trebuchet MS"/>
                <a:cs typeface="Trebuchet MS"/>
              </a:rPr>
              <a:t>r</a:t>
            </a:r>
            <a:r>
              <a:rPr sz="1000" spc="-40" dirty="0">
                <a:latin typeface="Trebuchet MS"/>
                <a:cs typeface="Trebuchet MS"/>
              </a:rPr>
              <a:t>tan</a:t>
            </a:r>
            <a:r>
              <a:rPr sz="1000" spc="-25" dirty="0">
                <a:latin typeface="Trebuchet MS"/>
                <a:cs typeface="Trebuchet MS"/>
              </a:rPr>
              <a:t>t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plac</a:t>
            </a:r>
            <a:r>
              <a:rPr sz="1000" spc="-5" dirty="0">
                <a:latin typeface="Trebuchet MS"/>
                <a:cs typeface="Trebuchet MS"/>
              </a:rPr>
              <a:t>e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80" dirty="0">
                <a:latin typeface="Trebuchet MS"/>
                <a:cs typeface="Trebuchet MS"/>
              </a:rPr>
              <a:t>t</a:t>
            </a:r>
            <a:r>
              <a:rPr sz="1000" spc="20" dirty="0">
                <a:latin typeface="Trebuchet MS"/>
                <a:cs typeface="Trebuchet MS"/>
              </a:rPr>
              <a:t>o  </a:t>
            </a:r>
            <a:r>
              <a:rPr sz="1000" spc="25" dirty="0">
                <a:latin typeface="Trebuchet MS"/>
                <a:cs typeface="Trebuchet MS"/>
              </a:rPr>
              <a:t>focus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44619" y="2568395"/>
            <a:ext cx="448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595959"/>
                </a:solidFill>
                <a:latin typeface="Trebuchet MS"/>
                <a:cs typeface="Trebuchet MS"/>
              </a:rPr>
              <a:t>FRI</a:t>
            </a:r>
            <a:r>
              <a:rPr sz="1000" b="1" spc="-15" dirty="0">
                <a:solidFill>
                  <a:srgbClr val="595959"/>
                </a:solidFill>
                <a:latin typeface="Trebuchet MS"/>
                <a:cs typeface="Trebuchet MS"/>
              </a:rPr>
              <a:t>D</a:t>
            </a:r>
            <a:r>
              <a:rPr sz="1000" b="1" spc="-40" dirty="0">
                <a:solidFill>
                  <a:srgbClr val="595959"/>
                </a:solidFill>
                <a:latin typeface="Trebuchet MS"/>
                <a:cs typeface="Trebuchet MS"/>
              </a:rPr>
              <a:t>A</a:t>
            </a:r>
            <a:r>
              <a:rPr sz="1000" b="1" dirty="0">
                <a:solidFill>
                  <a:srgbClr val="595959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91656" y="1608861"/>
            <a:ext cx="1922145" cy="893444"/>
          </a:xfrm>
          <a:custGeom>
            <a:avLst/>
            <a:gdLst/>
            <a:ahLst/>
            <a:cxnLst/>
            <a:rect l="l" t="t" r="r" b="b"/>
            <a:pathLst>
              <a:path w="1922145" h="893444">
                <a:moveTo>
                  <a:pt x="1921802" y="36753"/>
                </a:moveTo>
                <a:lnTo>
                  <a:pt x="1899107" y="2794"/>
                </a:lnTo>
                <a:lnTo>
                  <a:pt x="1885048" y="0"/>
                </a:lnTo>
                <a:lnTo>
                  <a:pt x="36753" y="0"/>
                </a:lnTo>
                <a:lnTo>
                  <a:pt x="22453" y="2882"/>
                </a:lnTo>
                <a:lnTo>
                  <a:pt x="10769" y="10756"/>
                </a:lnTo>
                <a:lnTo>
                  <a:pt x="2895" y="22440"/>
                </a:lnTo>
                <a:lnTo>
                  <a:pt x="0" y="36753"/>
                </a:lnTo>
                <a:lnTo>
                  <a:pt x="0" y="782840"/>
                </a:lnTo>
                <a:lnTo>
                  <a:pt x="2895" y="797140"/>
                </a:lnTo>
                <a:lnTo>
                  <a:pt x="10769" y="808824"/>
                </a:lnTo>
                <a:lnTo>
                  <a:pt x="22453" y="816711"/>
                </a:lnTo>
                <a:lnTo>
                  <a:pt x="36753" y="819594"/>
                </a:lnTo>
                <a:lnTo>
                  <a:pt x="905738" y="819594"/>
                </a:lnTo>
                <a:lnTo>
                  <a:pt x="960818" y="893038"/>
                </a:lnTo>
                <a:lnTo>
                  <a:pt x="1015898" y="819594"/>
                </a:lnTo>
                <a:lnTo>
                  <a:pt x="1885048" y="819594"/>
                </a:lnTo>
                <a:lnTo>
                  <a:pt x="1899348" y="816711"/>
                </a:lnTo>
                <a:lnTo>
                  <a:pt x="1911032" y="808824"/>
                </a:lnTo>
                <a:lnTo>
                  <a:pt x="1918906" y="797140"/>
                </a:lnTo>
                <a:lnTo>
                  <a:pt x="1921802" y="782840"/>
                </a:lnTo>
                <a:lnTo>
                  <a:pt x="1921802" y="3675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52904" y="1674763"/>
            <a:ext cx="158813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>
              <a:lnSpc>
                <a:spcPts val="1675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5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12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TEST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195"/>
              </a:lnSpc>
            </a:pPr>
            <a:r>
              <a:rPr sz="1000" spc="-35" dirty="0">
                <a:latin typeface="Trebuchet MS"/>
                <a:cs typeface="Trebuchet MS"/>
              </a:rPr>
              <a:t>T</a:t>
            </a:r>
            <a:r>
              <a:rPr sz="1000" dirty="0">
                <a:latin typeface="Trebuchet MS"/>
                <a:cs typeface="Trebuchet MS"/>
              </a:rPr>
              <a:t>es</a:t>
            </a:r>
            <a:r>
              <a:rPr sz="1000" spc="5" dirty="0">
                <a:latin typeface="Trebuchet MS"/>
                <a:cs typeface="Trebuchet MS"/>
              </a:rPr>
              <a:t>t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55" dirty="0">
                <a:latin typeface="Trebuchet MS"/>
                <a:cs typeface="Trebuchet MS"/>
              </a:rPr>
              <a:t>i</a:t>
            </a:r>
            <a:r>
              <a:rPr sz="1000" spc="-70" dirty="0">
                <a:latin typeface="Trebuchet MS"/>
                <a:cs typeface="Trebuchet MS"/>
              </a:rPr>
              <a:t>t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with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65" dirty="0">
                <a:latin typeface="Trebuchet MS"/>
                <a:cs typeface="Trebuchet MS"/>
              </a:rPr>
              <a:t>r</a:t>
            </a:r>
            <a:r>
              <a:rPr sz="1000" spc="-25" dirty="0">
                <a:latin typeface="Trebuchet MS"/>
                <a:cs typeface="Trebuchet MS"/>
              </a:rPr>
              <a:t>ea</a:t>
            </a:r>
            <a:r>
              <a:rPr sz="1000" spc="-15" dirty="0">
                <a:latin typeface="Trebuchet MS"/>
                <a:cs typeface="Trebuchet MS"/>
              </a:rPr>
              <a:t>l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li</a:t>
            </a:r>
            <a:r>
              <a:rPr sz="1000" spc="-60" dirty="0">
                <a:latin typeface="Trebuchet MS"/>
                <a:cs typeface="Trebuchet MS"/>
              </a:rPr>
              <a:t>v</a:t>
            </a:r>
            <a:r>
              <a:rPr sz="1000" spc="-20" dirty="0">
                <a:latin typeface="Trebuchet MS"/>
                <a:cs typeface="Trebuchet MS"/>
              </a:rPr>
              <a:t>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humans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78389" y="2568381"/>
            <a:ext cx="7651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595959"/>
                </a:solidFill>
                <a:latin typeface="Trebuchet MS"/>
                <a:cs typeface="Trebuchet MS"/>
              </a:rPr>
              <a:t>WEDNESDAY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94277" y="1608861"/>
            <a:ext cx="1922145" cy="893444"/>
          </a:xfrm>
          <a:custGeom>
            <a:avLst/>
            <a:gdLst/>
            <a:ahLst/>
            <a:cxnLst/>
            <a:rect l="l" t="t" r="r" b="b"/>
            <a:pathLst>
              <a:path w="1922145" h="893444">
                <a:moveTo>
                  <a:pt x="1921802" y="36753"/>
                </a:moveTo>
                <a:lnTo>
                  <a:pt x="1899107" y="2794"/>
                </a:lnTo>
                <a:lnTo>
                  <a:pt x="1885048" y="0"/>
                </a:lnTo>
                <a:lnTo>
                  <a:pt x="36766" y="0"/>
                </a:lnTo>
                <a:lnTo>
                  <a:pt x="22453" y="2882"/>
                </a:lnTo>
                <a:lnTo>
                  <a:pt x="10769" y="10756"/>
                </a:lnTo>
                <a:lnTo>
                  <a:pt x="2895" y="22440"/>
                </a:lnTo>
                <a:lnTo>
                  <a:pt x="0" y="36753"/>
                </a:lnTo>
                <a:lnTo>
                  <a:pt x="0" y="782840"/>
                </a:lnTo>
                <a:lnTo>
                  <a:pt x="2895" y="797140"/>
                </a:lnTo>
                <a:lnTo>
                  <a:pt x="10769" y="808824"/>
                </a:lnTo>
                <a:lnTo>
                  <a:pt x="22453" y="816711"/>
                </a:lnTo>
                <a:lnTo>
                  <a:pt x="36766" y="819594"/>
                </a:lnTo>
                <a:lnTo>
                  <a:pt x="905738" y="819594"/>
                </a:lnTo>
                <a:lnTo>
                  <a:pt x="960818" y="893038"/>
                </a:lnTo>
                <a:lnTo>
                  <a:pt x="1015898" y="819594"/>
                </a:lnTo>
                <a:lnTo>
                  <a:pt x="1885048" y="819594"/>
                </a:lnTo>
                <a:lnTo>
                  <a:pt x="1899348" y="816711"/>
                </a:lnTo>
                <a:lnTo>
                  <a:pt x="1911032" y="808824"/>
                </a:lnTo>
                <a:lnTo>
                  <a:pt x="1918919" y="797140"/>
                </a:lnTo>
                <a:lnTo>
                  <a:pt x="1921802" y="782840"/>
                </a:lnTo>
                <a:lnTo>
                  <a:pt x="1921802" y="3675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32581" y="1674763"/>
            <a:ext cx="1433830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>
              <a:lnSpc>
                <a:spcPts val="1675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3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DECIDE</a:t>
            </a:r>
            <a:endParaRPr sz="1400">
              <a:latin typeface="Trebuchet MS"/>
              <a:cs typeface="Trebuchet MS"/>
            </a:endParaRPr>
          </a:p>
          <a:p>
            <a:pPr marL="12700" marR="5080" indent="-1270" algn="ctr">
              <a:lnSpc>
                <a:spcPts val="1200"/>
              </a:lnSpc>
              <a:spcBef>
                <a:spcPts val="30"/>
              </a:spcBef>
            </a:pPr>
            <a:r>
              <a:rPr sz="1000" spc="35" dirty="0">
                <a:latin typeface="Trebuchet MS"/>
                <a:cs typeface="Trebuchet MS"/>
              </a:rPr>
              <a:t>Make </a:t>
            </a:r>
            <a:r>
              <a:rPr sz="1000" spc="15" dirty="0">
                <a:latin typeface="Trebuchet MS"/>
                <a:cs typeface="Trebuchet MS"/>
              </a:rPr>
              <a:t>decisions </a:t>
            </a:r>
            <a:r>
              <a:rPr sz="1000" spc="5" dirty="0">
                <a:latin typeface="Trebuchet MS"/>
                <a:cs typeface="Trebuchet MS"/>
              </a:rPr>
              <a:t>and </a:t>
            </a:r>
            <a:r>
              <a:rPr sz="1000" spc="-35" dirty="0">
                <a:latin typeface="Trebuchet MS"/>
                <a:cs typeface="Trebuchet MS"/>
              </a:rPr>
              <a:t>turn </a:t>
            </a:r>
            <a:r>
              <a:rPr sz="1000" spc="-29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y</a:t>
            </a:r>
            <a:r>
              <a:rPr sz="1000" spc="-10" dirty="0">
                <a:latin typeface="Trebuchet MS"/>
                <a:cs typeface="Trebuchet MS"/>
              </a:rPr>
              <a:t>ou</a:t>
            </a:r>
            <a:r>
              <a:rPr sz="1000" spc="-5" dirty="0">
                <a:latin typeface="Trebuchet MS"/>
                <a:cs typeface="Trebuchet MS"/>
              </a:rPr>
              <a:t>r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ideas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45" dirty="0">
                <a:latin typeface="Trebuchet MS"/>
                <a:cs typeface="Trebuchet MS"/>
              </a:rPr>
              <a:t>int</a:t>
            </a:r>
            <a:r>
              <a:rPr sz="1000" spc="30" dirty="0">
                <a:latin typeface="Trebuchet MS"/>
                <a:cs typeface="Trebuchet MS"/>
              </a:rPr>
              <a:t>o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a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testable  </a:t>
            </a:r>
            <a:r>
              <a:rPr sz="1000" spc="5" dirty="0">
                <a:latin typeface="Trebuchet MS"/>
                <a:cs typeface="Trebuchet MS"/>
              </a:rPr>
              <a:t>hypothesis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9265" y="21540"/>
            <a:ext cx="287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32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87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</a:t>
            </a:r>
            <a:r>
              <a:rPr spc="-30" dirty="0"/>
              <a:t> </a:t>
            </a:r>
            <a:r>
              <a:rPr spc="-10" dirty="0"/>
              <a:t>Sprint</a:t>
            </a:r>
            <a:r>
              <a:rPr spc="-35" dirty="0"/>
              <a:t> </a:t>
            </a:r>
            <a:r>
              <a:rPr spc="-5" dirty="0"/>
              <a:t>2.0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2492" y="2821381"/>
            <a:ext cx="5542915" cy="567055"/>
            <a:chOff x="502492" y="2821381"/>
            <a:chExt cx="5542915" cy="567055"/>
          </a:xfrm>
        </p:grpSpPr>
        <p:sp>
          <p:nvSpPr>
            <p:cNvPr id="4" name="object 4"/>
            <p:cNvSpPr/>
            <p:nvPr/>
          </p:nvSpPr>
          <p:spPr>
            <a:xfrm>
              <a:off x="1843278" y="2902927"/>
              <a:ext cx="4100829" cy="417195"/>
            </a:xfrm>
            <a:custGeom>
              <a:avLst/>
              <a:gdLst/>
              <a:ahLst/>
              <a:cxnLst/>
              <a:rect l="l" t="t" r="r" b="b"/>
              <a:pathLst>
                <a:path w="4100829" h="417195">
                  <a:moveTo>
                    <a:pt x="4100474" y="379323"/>
                  </a:moveTo>
                  <a:lnTo>
                    <a:pt x="2737802" y="1066"/>
                  </a:lnTo>
                  <a:lnTo>
                    <a:pt x="2731109" y="0"/>
                  </a:lnTo>
                  <a:lnTo>
                    <a:pt x="2726017" y="165"/>
                  </a:lnTo>
                  <a:lnTo>
                    <a:pt x="2720924" y="0"/>
                  </a:lnTo>
                  <a:lnTo>
                    <a:pt x="2714231" y="1066"/>
                  </a:lnTo>
                  <a:lnTo>
                    <a:pt x="1379829" y="350405"/>
                  </a:lnTo>
                  <a:lnTo>
                    <a:pt x="45440" y="1066"/>
                  </a:lnTo>
                  <a:lnTo>
                    <a:pt x="38760" y="0"/>
                  </a:lnTo>
                  <a:lnTo>
                    <a:pt x="31978" y="215"/>
                  </a:lnTo>
                  <a:lnTo>
                    <a:pt x="25298" y="1714"/>
                  </a:lnTo>
                  <a:lnTo>
                    <a:pt x="0" y="38100"/>
                  </a:lnTo>
                  <a:lnTo>
                    <a:pt x="3644" y="50253"/>
                  </a:lnTo>
                  <a:lnTo>
                    <a:pt x="11836" y="59956"/>
                  </a:lnTo>
                  <a:lnTo>
                    <a:pt x="23850" y="65862"/>
                  </a:lnTo>
                  <a:lnTo>
                    <a:pt x="1362671" y="416369"/>
                  </a:lnTo>
                  <a:lnTo>
                    <a:pt x="1376375" y="417182"/>
                  </a:lnTo>
                  <a:lnTo>
                    <a:pt x="1379829" y="416052"/>
                  </a:lnTo>
                  <a:lnTo>
                    <a:pt x="1383296" y="417182"/>
                  </a:lnTo>
                  <a:lnTo>
                    <a:pt x="1397012" y="416369"/>
                  </a:lnTo>
                  <a:lnTo>
                    <a:pt x="2726017" y="68440"/>
                  </a:lnTo>
                  <a:lnTo>
                    <a:pt x="4055021" y="416369"/>
                  </a:lnTo>
                  <a:lnTo>
                    <a:pt x="4068737" y="417182"/>
                  </a:lnTo>
                  <a:lnTo>
                    <a:pt x="4081551" y="412991"/>
                  </a:lnTo>
                  <a:lnTo>
                    <a:pt x="4092067" y="404545"/>
                  </a:lnTo>
                  <a:lnTo>
                    <a:pt x="4098861" y="392620"/>
                  </a:lnTo>
                  <a:lnTo>
                    <a:pt x="4100474" y="379323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616" y="3163995"/>
              <a:ext cx="247196" cy="2242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972" y="3163995"/>
              <a:ext cx="247196" cy="2242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2492" y="2902919"/>
              <a:ext cx="1408430" cy="417195"/>
            </a:xfrm>
            <a:custGeom>
              <a:avLst/>
              <a:gdLst/>
              <a:ahLst/>
              <a:cxnLst/>
              <a:rect l="l" t="t" r="r" b="b"/>
              <a:pathLst>
                <a:path w="1408430" h="417195">
                  <a:moveTo>
                    <a:pt x="31737" y="417188"/>
                  </a:moveTo>
                  <a:lnTo>
                    <a:pt x="18921" y="412994"/>
                  </a:lnTo>
                  <a:lnTo>
                    <a:pt x="8407" y="404549"/>
                  </a:lnTo>
                  <a:lnTo>
                    <a:pt x="1607" y="392617"/>
                  </a:lnTo>
                  <a:lnTo>
                    <a:pt x="0" y="379326"/>
                  </a:lnTo>
                  <a:lnTo>
                    <a:pt x="3647" y="367173"/>
                  </a:lnTo>
                  <a:lnTo>
                    <a:pt x="11834" y="357480"/>
                  </a:lnTo>
                  <a:lnTo>
                    <a:pt x="23846" y="351567"/>
                  </a:lnTo>
                  <a:lnTo>
                    <a:pt x="1362668" y="1067"/>
                  </a:lnTo>
                  <a:lnTo>
                    <a:pt x="1369353" y="0"/>
                  </a:lnTo>
                  <a:lnTo>
                    <a:pt x="1376133" y="223"/>
                  </a:lnTo>
                  <a:lnTo>
                    <a:pt x="1406507" y="24817"/>
                  </a:lnTo>
                  <a:lnTo>
                    <a:pt x="1408114" y="38108"/>
                  </a:lnTo>
                  <a:lnTo>
                    <a:pt x="1404467" y="50261"/>
                  </a:lnTo>
                  <a:lnTo>
                    <a:pt x="1396279" y="59954"/>
                  </a:lnTo>
                  <a:lnTo>
                    <a:pt x="1384268" y="65867"/>
                  </a:lnTo>
                  <a:lnTo>
                    <a:pt x="45446" y="416367"/>
                  </a:lnTo>
                  <a:lnTo>
                    <a:pt x="31737" y="417188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9229" y="2821381"/>
              <a:ext cx="247196" cy="2242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586" y="2821381"/>
              <a:ext cx="247196" cy="22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946357" y="3442443"/>
            <a:ext cx="5727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595959"/>
                </a:solidFill>
                <a:latin typeface="Trebuchet MS"/>
                <a:cs typeface="Trebuchet MS"/>
              </a:rPr>
              <a:t>TUESDAY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71962" y="3762924"/>
            <a:ext cx="1922145" cy="819785"/>
          </a:xfrm>
          <a:custGeom>
            <a:avLst/>
            <a:gdLst/>
            <a:ahLst/>
            <a:cxnLst/>
            <a:rect l="l" t="t" r="r" b="b"/>
            <a:pathLst>
              <a:path w="1922145" h="819785">
                <a:moveTo>
                  <a:pt x="1885040" y="819599"/>
                </a:moveTo>
                <a:lnTo>
                  <a:pt x="36759" y="819599"/>
                </a:lnTo>
                <a:lnTo>
                  <a:pt x="22450" y="816711"/>
                </a:lnTo>
                <a:lnTo>
                  <a:pt x="10766" y="808833"/>
                </a:lnTo>
                <a:lnTo>
                  <a:pt x="2888" y="797149"/>
                </a:lnTo>
                <a:lnTo>
                  <a:pt x="0" y="782840"/>
                </a:lnTo>
                <a:lnTo>
                  <a:pt x="0" y="36758"/>
                </a:lnTo>
                <a:lnTo>
                  <a:pt x="2888" y="22450"/>
                </a:lnTo>
                <a:lnTo>
                  <a:pt x="10766" y="10766"/>
                </a:lnTo>
                <a:lnTo>
                  <a:pt x="22450" y="2888"/>
                </a:lnTo>
                <a:lnTo>
                  <a:pt x="36759" y="0"/>
                </a:lnTo>
                <a:lnTo>
                  <a:pt x="1885040" y="0"/>
                </a:lnTo>
                <a:lnTo>
                  <a:pt x="1919001" y="22691"/>
                </a:lnTo>
                <a:lnTo>
                  <a:pt x="1921799" y="36758"/>
                </a:lnTo>
                <a:lnTo>
                  <a:pt x="1921799" y="782840"/>
                </a:lnTo>
                <a:lnTo>
                  <a:pt x="1918911" y="797149"/>
                </a:lnTo>
                <a:lnTo>
                  <a:pt x="1911033" y="808833"/>
                </a:lnTo>
                <a:lnTo>
                  <a:pt x="1899349" y="816711"/>
                </a:lnTo>
                <a:lnTo>
                  <a:pt x="1885040" y="819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45089" y="3828932"/>
            <a:ext cx="11671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">
              <a:lnSpc>
                <a:spcPts val="1650"/>
              </a:lnSpc>
              <a:spcBef>
                <a:spcPts val="180"/>
              </a:spcBef>
            </a:pPr>
            <a:r>
              <a:rPr sz="1400" b="1" spc="-85" dirty="0">
                <a:latin typeface="Trebuchet MS"/>
                <a:cs typeface="Trebuchet MS"/>
              </a:rPr>
              <a:t>2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DECID</a:t>
            </a:r>
            <a:r>
              <a:rPr sz="1400" b="1" spc="10" dirty="0">
                <a:latin typeface="Trebuchet MS"/>
                <a:cs typeface="Trebuchet MS"/>
              </a:rPr>
              <a:t>E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-25" dirty="0">
                <a:latin typeface="Trebuchet MS"/>
                <a:cs typeface="Trebuchet MS"/>
              </a:rPr>
              <a:t>and  </a:t>
            </a:r>
            <a:r>
              <a:rPr sz="1400" b="1" spc="65" dirty="0">
                <a:latin typeface="Trebuchet MS"/>
                <a:cs typeface="Trebuchet MS"/>
              </a:rPr>
              <a:t>S</a:t>
            </a:r>
            <a:r>
              <a:rPr sz="1400" b="1" spc="60" dirty="0">
                <a:latin typeface="Trebuchet MS"/>
                <a:cs typeface="Trebuchet MS"/>
              </a:rPr>
              <a:t>T</a:t>
            </a:r>
            <a:r>
              <a:rPr sz="1400" b="1" spc="5" dirty="0">
                <a:latin typeface="Trebuchet MS"/>
                <a:cs typeface="Trebuchet MS"/>
              </a:rPr>
              <a:t>O</a:t>
            </a:r>
            <a:r>
              <a:rPr sz="1400" b="1" spc="-30" dirty="0">
                <a:latin typeface="Trebuchet MS"/>
                <a:cs typeface="Trebuchet MS"/>
              </a:rPr>
              <a:t>R</a:t>
            </a:r>
            <a:r>
              <a:rPr sz="1400" b="1" spc="10" dirty="0">
                <a:latin typeface="Trebuchet MS"/>
                <a:cs typeface="Trebuchet MS"/>
              </a:rPr>
              <a:t>YB</a:t>
            </a:r>
            <a:r>
              <a:rPr sz="1400" b="1" dirty="0">
                <a:latin typeface="Trebuchet MS"/>
                <a:cs typeface="Trebuchet MS"/>
              </a:rPr>
              <a:t>O</a:t>
            </a:r>
            <a:r>
              <a:rPr sz="1400" b="1" spc="25" dirty="0">
                <a:latin typeface="Trebuchet MS"/>
                <a:cs typeface="Trebuchet MS"/>
              </a:rPr>
              <a:t>ARD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73745" y="3687613"/>
            <a:ext cx="118110" cy="78740"/>
          </a:xfrm>
          <a:custGeom>
            <a:avLst/>
            <a:gdLst/>
            <a:ahLst/>
            <a:cxnLst/>
            <a:rect l="l" t="t" r="r" b="b"/>
            <a:pathLst>
              <a:path w="118110" h="78739">
                <a:moveTo>
                  <a:pt x="117899" y="78599"/>
                </a:moveTo>
                <a:lnTo>
                  <a:pt x="0" y="78599"/>
                </a:lnTo>
                <a:lnTo>
                  <a:pt x="58949" y="0"/>
                </a:lnTo>
                <a:lnTo>
                  <a:pt x="117899" y="78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75064" y="3442444"/>
            <a:ext cx="6718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595959"/>
                </a:solidFill>
                <a:latin typeface="Trebuchet MS"/>
                <a:cs typeface="Trebuchet MS"/>
              </a:rPr>
              <a:t>THURSDAY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60675" y="3762924"/>
            <a:ext cx="1922145" cy="819785"/>
          </a:xfrm>
          <a:custGeom>
            <a:avLst/>
            <a:gdLst/>
            <a:ahLst/>
            <a:cxnLst/>
            <a:rect l="l" t="t" r="r" b="b"/>
            <a:pathLst>
              <a:path w="1922145" h="819785">
                <a:moveTo>
                  <a:pt x="1885040" y="819599"/>
                </a:moveTo>
                <a:lnTo>
                  <a:pt x="36758" y="819599"/>
                </a:lnTo>
                <a:lnTo>
                  <a:pt x="22450" y="816711"/>
                </a:lnTo>
                <a:lnTo>
                  <a:pt x="10766" y="808833"/>
                </a:lnTo>
                <a:lnTo>
                  <a:pt x="2888" y="797149"/>
                </a:lnTo>
                <a:lnTo>
                  <a:pt x="0" y="782840"/>
                </a:lnTo>
                <a:lnTo>
                  <a:pt x="0" y="36758"/>
                </a:lnTo>
                <a:lnTo>
                  <a:pt x="2888" y="22450"/>
                </a:lnTo>
                <a:lnTo>
                  <a:pt x="10766" y="10766"/>
                </a:lnTo>
                <a:lnTo>
                  <a:pt x="22450" y="2888"/>
                </a:lnTo>
                <a:lnTo>
                  <a:pt x="36758" y="0"/>
                </a:lnTo>
                <a:lnTo>
                  <a:pt x="1885040" y="0"/>
                </a:lnTo>
                <a:lnTo>
                  <a:pt x="1919001" y="22691"/>
                </a:lnTo>
                <a:lnTo>
                  <a:pt x="1921799" y="36758"/>
                </a:lnTo>
                <a:lnTo>
                  <a:pt x="1921799" y="782840"/>
                </a:lnTo>
                <a:lnTo>
                  <a:pt x="1918910" y="797149"/>
                </a:lnTo>
                <a:lnTo>
                  <a:pt x="1911033" y="808833"/>
                </a:lnTo>
                <a:lnTo>
                  <a:pt x="1899349" y="816711"/>
                </a:lnTo>
                <a:lnTo>
                  <a:pt x="1885040" y="819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93593" y="382893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4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12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TEST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2459" y="3687613"/>
            <a:ext cx="118110" cy="78740"/>
          </a:xfrm>
          <a:custGeom>
            <a:avLst/>
            <a:gdLst/>
            <a:ahLst/>
            <a:cxnLst/>
            <a:rect l="l" t="t" r="r" b="b"/>
            <a:pathLst>
              <a:path w="118110" h="78739">
                <a:moveTo>
                  <a:pt x="117899" y="78599"/>
                </a:moveTo>
                <a:lnTo>
                  <a:pt x="0" y="78599"/>
                </a:lnTo>
                <a:lnTo>
                  <a:pt x="58949" y="0"/>
                </a:lnTo>
                <a:lnTo>
                  <a:pt x="117899" y="78599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5649" y="1608861"/>
            <a:ext cx="1922145" cy="893444"/>
          </a:xfrm>
          <a:custGeom>
            <a:avLst/>
            <a:gdLst/>
            <a:ahLst/>
            <a:cxnLst/>
            <a:rect l="l" t="t" r="r" b="b"/>
            <a:pathLst>
              <a:path w="1922145" h="893444">
                <a:moveTo>
                  <a:pt x="1921789" y="36753"/>
                </a:moveTo>
                <a:lnTo>
                  <a:pt x="1899107" y="2794"/>
                </a:lnTo>
                <a:lnTo>
                  <a:pt x="1885035" y="0"/>
                </a:lnTo>
                <a:lnTo>
                  <a:pt x="36753" y="0"/>
                </a:lnTo>
                <a:lnTo>
                  <a:pt x="22440" y="2882"/>
                </a:lnTo>
                <a:lnTo>
                  <a:pt x="10756" y="10756"/>
                </a:lnTo>
                <a:lnTo>
                  <a:pt x="2882" y="22440"/>
                </a:lnTo>
                <a:lnTo>
                  <a:pt x="0" y="36753"/>
                </a:lnTo>
                <a:lnTo>
                  <a:pt x="0" y="782840"/>
                </a:lnTo>
                <a:lnTo>
                  <a:pt x="2882" y="797140"/>
                </a:lnTo>
                <a:lnTo>
                  <a:pt x="10756" y="808824"/>
                </a:lnTo>
                <a:lnTo>
                  <a:pt x="22440" y="816711"/>
                </a:lnTo>
                <a:lnTo>
                  <a:pt x="36753" y="819594"/>
                </a:lnTo>
                <a:lnTo>
                  <a:pt x="905713" y="819594"/>
                </a:lnTo>
                <a:lnTo>
                  <a:pt x="960805" y="893038"/>
                </a:lnTo>
                <a:lnTo>
                  <a:pt x="1015885" y="819594"/>
                </a:lnTo>
                <a:lnTo>
                  <a:pt x="1885035" y="819594"/>
                </a:lnTo>
                <a:lnTo>
                  <a:pt x="1899348" y="816711"/>
                </a:lnTo>
                <a:lnTo>
                  <a:pt x="1911032" y="808824"/>
                </a:lnTo>
                <a:lnTo>
                  <a:pt x="1918906" y="797140"/>
                </a:lnTo>
                <a:lnTo>
                  <a:pt x="1921789" y="782840"/>
                </a:lnTo>
                <a:lnTo>
                  <a:pt x="1921789" y="3675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90474" y="2568395"/>
            <a:ext cx="5499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35" dirty="0">
                <a:solidFill>
                  <a:srgbClr val="595959"/>
                </a:solidFill>
                <a:latin typeface="Trebuchet MS"/>
                <a:cs typeface="Trebuchet MS"/>
              </a:rPr>
              <a:t>MON</a:t>
            </a:r>
            <a:r>
              <a:rPr sz="1000" b="1" spc="20" dirty="0">
                <a:solidFill>
                  <a:srgbClr val="595959"/>
                </a:solidFill>
                <a:latin typeface="Trebuchet MS"/>
                <a:cs typeface="Trebuchet MS"/>
              </a:rPr>
              <a:t>D</a:t>
            </a:r>
            <a:r>
              <a:rPr sz="1000" b="1" spc="-40" dirty="0">
                <a:solidFill>
                  <a:srgbClr val="595959"/>
                </a:solidFill>
                <a:latin typeface="Trebuchet MS"/>
                <a:cs typeface="Trebuchet MS"/>
              </a:rPr>
              <a:t>A</a:t>
            </a:r>
            <a:r>
              <a:rPr sz="1000" b="1" dirty="0">
                <a:solidFill>
                  <a:srgbClr val="595959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6532" y="1674763"/>
            <a:ext cx="1670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1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185" dirty="0">
                <a:latin typeface="Trebuchet MS"/>
                <a:cs typeface="Trebuchet MS"/>
              </a:rPr>
              <a:t>M</a:t>
            </a:r>
            <a:r>
              <a:rPr sz="1400" b="1" spc="65" dirty="0">
                <a:latin typeface="Trebuchet MS"/>
                <a:cs typeface="Trebuchet MS"/>
              </a:rPr>
              <a:t>AP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an</a:t>
            </a:r>
            <a:r>
              <a:rPr sz="1400" b="1" spc="-25" dirty="0">
                <a:latin typeface="Trebuchet MS"/>
                <a:cs typeface="Trebuchet MS"/>
              </a:rPr>
              <a:t>d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SK</a:t>
            </a:r>
            <a:r>
              <a:rPr sz="1400" b="1" spc="60" dirty="0">
                <a:latin typeface="Trebuchet MS"/>
                <a:cs typeface="Trebuchet MS"/>
              </a:rPr>
              <a:t>E</a:t>
            </a:r>
            <a:r>
              <a:rPr sz="1400" b="1" spc="-15" dirty="0">
                <a:latin typeface="Trebuchet MS"/>
                <a:cs typeface="Trebuchet MS"/>
              </a:rPr>
              <a:t>T</a:t>
            </a:r>
            <a:r>
              <a:rPr sz="1400" b="1" spc="40" dirty="0">
                <a:latin typeface="Trebuchet MS"/>
                <a:cs typeface="Trebuchet MS"/>
              </a:rPr>
              <a:t>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78389" y="2568381"/>
            <a:ext cx="7651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595959"/>
                </a:solidFill>
                <a:latin typeface="Trebuchet MS"/>
                <a:cs typeface="Trebuchet MS"/>
              </a:rPr>
              <a:t>WEDNESDAY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94277" y="1608861"/>
            <a:ext cx="1922145" cy="893444"/>
          </a:xfrm>
          <a:custGeom>
            <a:avLst/>
            <a:gdLst/>
            <a:ahLst/>
            <a:cxnLst/>
            <a:rect l="l" t="t" r="r" b="b"/>
            <a:pathLst>
              <a:path w="1922145" h="893444">
                <a:moveTo>
                  <a:pt x="1921802" y="36753"/>
                </a:moveTo>
                <a:lnTo>
                  <a:pt x="1899107" y="2794"/>
                </a:lnTo>
                <a:lnTo>
                  <a:pt x="1885048" y="0"/>
                </a:lnTo>
                <a:lnTo>
                  <a:pt x="36766" y="0"/>
                </a:lnTo>
                <a:lnTo>
                  <a:pt x="22453" y="2882"/>
                </a:lnTo>
                <a:lnTo>
                  <a:pt x="10769" y="10756"/>
                </a:lnTo>
                <a:lnTo>
                  <a:pt x="2895" y="22440"/>
                </a:lnTo>
                <a:lnTo>
                  <a:pt x="0" y="36753"/>
                </a:lnTo>
                <a:lnTo>
                  <a:pt x="0" y="782840"/>
                </a:lnTo>
                <a:lnTo>
                  <a:pt x="2895" y="797140"/>
                </a:lnTo>
                <a:lnTo>
                  <a:pt x="10769" y="808824"/>
                </a:lnTo>
                <a:lnTo>
                  <a:pt x="22453" y="816711"/>
                </a:lnTo>
                <a:lnTo>
                  <a:pt x="36766" y="819594"/>
                </a:lnTo>
                <a:lnTo>
                  <a:pt x="905738" y="819594"/>
                </a:lnTo>
                <a:lnTo>
                  <a:pt x="960818" y="893038"/>
                </a:lnTo>
                <a:lnTo>
                  <a:pt x="1015898" y="819594"/>
                </a:lnTo>
                <a:lnTo>
                  <a:pt x="1885048" y="819594"/>
                </a:lnTo>
                <a:lnTo>
                  <a:pt x="1899348" y="816711"/>
                </a:lnTo>
                <a:lnTo>
                  <a:pt x="1911032" y="808824"/>
                </a:lnTo>
                <a:lnTo>
                  <a:pt x="1918919" y="797140"/>
                </a:lnTo>
                <a:lnTo>
                  <a:pt x="1921802" y="782840"/>
                </a:lnTo>
                <a:lnTo>
                  <a:pt x="1921802" y="3675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38165" y="1674763"/>
            <a:ext cx="1225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latin typeface="Trebuchet MS"/>
                <a:cs typeface="Trebuchet MS"/>
              </a:rPr>
              <a:t>3</a:t>
            </a:r>
            <a:r>
              <a:rPr sz="1400" b="1" spc="-50" dirty="0">
                <a:latin typeface="Trebuchet MS"/>
                <a:cs typeface="Trebuchet MS"/>
              </a:rPr>
              <a:t>.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PR</a:t>
            </a:r>
            <a:r>
              <a:rPr sz="1400" b="1" spc="-25" dirty="0">
                <a:latin typeface="Trebuchet MS"/>
                <a:cs typeface="Trebuchet MS"/>
              </a:rPr>
              <a:t>O</a:t>
            </a:r>
            <a:r>
              <a:rPr sz="1400" b="1" spc="-15" dirty="0">
                <a:latin typeface="Trebuchet MS"/>
                <a:cs typeface="Trebuchet MS"/>
              </a:rPr>
              <a:t>T</a:t>
            </a:r>
            <a:r>
              <a:rPr sz="1400" b="1" spc="-80" dirty="0">
                <a:latin typeface="Trebuchet MS"/>
                <a:cs typeface="Trebuchet MS"/>
              </a:rPr>
              <a:t>O</a:t>
            </a:r>
            <a:r>
              <a:rPr sz="1400" b="1" spc="10" dirty="0">
                <a:latin typeface="Trebuchet MS"/>
                <a:cs typeface="Trebuchet MS"/>
              </a:rPr>
              <a:t>T</a:t>
            </a:r>
            <a:r>
              <a:rPr sz="1400" b="1" spc="20" dirty="0">
                <a:latin typeface="Trebuchet MS"/>
                <a:cs typeface="Trebuchet MS"/>
              </a:rPr>
              <a:t>YPE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9265" y="21540"/>
            <a:ext cx="287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595959"/>
                </a:solidFill>
                <a:latin typeface="Calibri"/>
                <a:cs typeface="Calibri"/>
              </a:rPr>
              <a:t>33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8552" y="4616241"/>
            <a:ext cx="34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Gain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533" y="4525754"/>
            <a:ext cx="1014094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Empath</a:t>
            </a:r>
            <a:r>
              <a:rPr sz="1200" b="1" dirty="0">
                <a:latin typeface="Arial"/>
                <a:cs typeface="Arial"/>
              </a:rPr>
              <a:t>y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Map  </a:t>
            </a:r>
            <a:r>
              <a:rPr sz="1200" b="1" spc="-5" dirty="0">
                <a:latin typeface="Arial"/>
                <a:cs typeface="Arial"/>
              </a:rPr>
              <a:t>Questions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708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Buyer</a:t>
            </a:r>
            <a:r>
              <a:rPr spc="-50" dirty="0"/>
              <a:t> </a:t>
            </a:r>
            <a:r>
              <a:rPr spc="-5" dirty="0"/>
              <a:t>Utility</a:t>
            </a:r>
            <a:r>
              <a:rPr spc="-45" dirty="0"/>
              <a:t> </a:t>
            </a:r>
            <a:r>
              <a:rPr dirty="0"/>
              <a:t>Map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0237" y="1443312"/>
          <a:ext cx="8226425" cy="2861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Discover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App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News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Subscribe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Convenience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Informative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Aesthetic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Integrity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Direct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Manipulation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Fun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Trust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Consistency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546898" y="1110763"/>
            <a:ext cx="20472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Buyer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Experience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Cycle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230" y="2566384"/>
            <a:ext cx="224154" cy="11410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5" dirty="0">
                <a:latin typeface="Arial"/>
                <a:cs typeface="Arial"/>
              </a:rPr>
              <a:t>Utility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95637" y="4664362"/>
            <a:ext cx="122555" cy="122555"/>
            <a:chOff x="1895637" y="4664362"/>
            <a:chExt cx="122555" cy="122555"/>
          </a:xfrm>
        </p:grpSpPr>
        <p:sp>
          <p:nvSpPr>
            <p:cNvPr id="9" name="object 9"/>
            <p:cNvSpPr/>
            <p:nvPr/>
          </p:nvSpPr>
          <p:spPr>
            <a:xfrm>
              <a:off x="190040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0040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45377" y="4616241"/>
            <a:ext cx="356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Hear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33087" y="4664362"/>
            <a:ext cx="122555" cy="122555"/>
            <a:chOff x="2833087" y="4664362"/>
            <a:chExt cx="122555" cy="122555"/>
          </a:xfrm>
        </p:grpSpPr>
        <p:sp>
          <p:nvSpPr>
            <p:cNvPr id="13" name="object 13"/>
            <p:cNvSpPr/>
            <p:nvPr/>
          </p:nvSpPr>
          <p:spPr>
            <a:xfrm>
              <a:off x="283785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785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82828" y="4616241"/>
            <a:ext cx="296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See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70537" y="4664362"/>
            <a:ext cx="122555" cy="122555"/>
            <a:chOff x="3770537" y="4664362"/>
            <a:chExt cx="122555" cy="122555"/>
          </a:xfrm>
        </p:grpSpPr>
        <p:sp>
          <p:nvSpPr>
            <p:cNvPr id="17" name="object 17"/>
            <p:cNvSpPr/>
            <p:nvPr/>
          </p:nvSpPr>
          <p:spPr>
            <a:xfrm>
              <a:off x="3775299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75299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20277" y="4616241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Say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39962" y="4664362"/>
            <a:ext cx="122555" cy="122555"/>
            <a:chOff x="4739962" y="4664362"/>
            <a:chExt cx="122555" cy="122555"/>
          </a:xfrm>
        </p:grpSpPr>
        <p:sp>
          <p:nvSpPr>
            <p:cNvPr id="21" name="object 21"/>
            <p:cNvSpPr/>
            <p:nvPr/>
          </p:nvSpPr>
          <p:spPr>
            <a:xfrm>
              <a:off x="4744725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44725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89703" y="4616241"/>
            <a:ext cx="220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Do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09387" y="4664362"/>
            <a:ext cx="122555" cy="122555"/>
            <a:chOff x="5709387" y="4664362"/>
            <a:chExt cx="122555" cy="122555"/>
          </a:xfrm>
        </p:grpSpPr>
        <p:sp>
          <p:nvSpPr>
            <p:cNvPr id="25" name="object 25"/>
            <p:cNvSpPr/>
            <p:nvPr/>
          </p:nvSpPr>
          <p:spPr>
            <a:xfrm>
              <a:off x="571415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4150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59127" y="4616241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Pain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78812" y="4664362"/>
            <a:ext cx="122555" cy="122555"/>
            <a:chOff x="6678812" y="4664362"/>
            <a:chExt cx="122555" cy="122555"/>
          </a:xfrm>
        </p:grpSpPr>
        <p:sp>
          <p:nvSpPr>
            <p:cNvPr id="29" name="object 29"/>
            <p:cNvSpPr/>
            <p:nvPr/>
          </p:nvSpPr>
          <p:spPr>
            <a:xfrm>
              <a:off x="6683574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83574" y="46691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502862" y="1984662"/>
            <a:ext cx="122555" cy="122555"/>
            <a:chOff x="2502862" y="1984662"/>
            <a:chExt cx="122555" cy="122555"/>
          </a:xfrm>
        </p:grpSpPr>
        <p:sp>
          <p:nvSpPr>
            <p:cNvPr id="32" name="object 32"/>
            <p:cNvSpPr/>
            <p:nvPr/>
          </p:nvSpPr>
          <p:spPr>
            <a:xfrm>
              <a:off x="2507625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07625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971362" y="2302162"/>
            <a:ext cx="122555" cy="122555"/>
            <a:chOff x="4971362" y="2302162"/>
            <a:chExt cx="122555" cy="122555"/>
          </a:xfrm>
        </p:grpSpPr>
        <p:sp>
          <p:nvSpPr>
            <p:cNvPr id="35" name="object 35"/>
            <p:cNvSpPr/>
            <p:nvPr/>
          </p:nvSpPr>
          <p:spPr>
            <a:xfrm>
              <a:off x="4976124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76124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678812" y="1984662"/>
            <a:ext cx="122555" cy="122555"/>
            <a:chOff x="2678812" y="1984662"/>
            <a:chExt cx="122555" cy="122555"/>
          </a:xfrm>
        </p:grpSpPr>
        <p:sp>
          <p:nvSpPr>
            <p:cNvPr id="38" name="object 38"/>
            <p:cNvSpPr/>
            <p:nvPr/>
          </p:nvSpPr>
          <p:spPr>
            <a:xfrm>
              <a:off x="2683574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83574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657737" y="3007737"/>
            <a:ext cx="122555" cy="122555"/>
            <a:chOff x="3657737" y="3007737"/>
            <a:chExt cx="122555" cy="122555"/>
          </a:xfrm>
        </p:grpSpPr>
        <p:sp>
          <p:nvSpPr>
            <p:cNvPr id="41" name="object 41"/>
            <p:cNvSpPr/>
            <p:nvPr/>
          </p:nvSpPr>
          <p:spPr>
            <a:xfrm>
              <a:off x="3662500" y="30125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62500" y="30125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842487" y="3007737"/>
            <a:ext cx="122555" cy="122555"/>
            <a:chOff x="3842487" y="3007737"/>
            <a:chExt cx="122555" cy="122555"/>
          </a:xfrm>
        </p:grpSpPr>
        <p:sp>
          <p:nvSpPr>
            <p:cNvPr id="44" name="object 44"/>
            <p:cNvSpPr/>
            <p:nvPr/>
          </p:nvSpPr>
          <p:spPr>
            <a:xfrm>
              <a:off x="3847250" y="30125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47250" y="30125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926212" y="3734437"/>
            <a:ext cx="122555" cy="122555"/>
            <a:chOff x="4926212" y="3734437"/>
            <a:chExt cx="122555" cy="122555"/>
          </a:xfrm>
        </p:grpSpPr>
        <p:sp>
          <p:nvSpPr>
            <p:cNvPr id="47" name="object 47"/>
            <p:cNvSpPr/>
            <p:nvPr/>
          </p:nvSpPr>
          <p:spPr>
            <a:xfrm>
              <a:off x="4930974" y="37392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30974" y="37392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273837" y="1984662"/>
            <a:ext cx="122555" cy="122555"/>
            <a:chOff x="6273837" y="1984662"/>
            <a:chExt cx="122555" cy="122555"/>
          </a:xfrm>
        </p:grpSpPr>
        <p:sp>
          <p:nvSpPr>
            <p:cNvPr id="50" name="object 50"/>
            <p:cNvSpPr/>
            <p:nvPr/>
          </p:nvSpPr>
          <p:spPr>
            <a:xfrm>
              <a:off x="6278600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78600" y="19894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273837" y="2302162"/>
            <a:ext cx="122555" cy="122555"/>
            <a:chOff x="6273837" y="2302162"/>
            <a:chExt cx="122555" cy="122555"/>
          </a:xfrm>
        </p:grpSpPr>
        <p:sp>
          <p:nvSpPr>
            <p:cNvPr id="53" name="object 53"/>
            <p:cNvSpPr/>
            <p:nvPr/>
          </p:nvSpPr>
          <p:spPr>
            <a:xfrm>
              <a:off x="6278600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78600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450237" y="2302162"/>
            <a:ext cx="122555" cy="122555"/>
            <a:chOff x="6450237" y="2302162"/>
            <a:chExt cx="122555" cy="122555"/>
          </a:xfrm>
        </p:grpSpPr>
        <p:sp>
          <p:nvSpPr>
            <p:cNvPr id="56" name="object 56"/>
            <p:cNvSpPr/>
            <p:nvPr/>
          </p:nvSpPr>
          <p:spPr>
            <a:xfrm>
              <a:off x="6454999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54999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3657737" y="3360487"/>
            <a:ext cx="122555" cy="122555"/>
            <a:chOff x="3657737" y="3360487"/>
            <a:chExt cx="122555" cy="122555"/>
          </a:xfrm>
        </p:grpSpPr>
        <p:sp>
          <p:nvSpPr>
            <p:cNvPr id="59" name="object 59"/>
            <p:cNvSpPr/>
            <p:nvPr/>
          </p:nvSpPr>
          <p:spPr>
            <a:xfrm>
              <a:off x="366250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6250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897987" y="3360487"/>
            <a:ext cx="122555" cy="122555"/>
            <a:chOff x="4897987" y="3360487"/>
            <a:chExt cx="122555" cy="122555"/>
          </a:xfrm>
        </p:grpSpPr>
        <p:sp>
          <p:nvSpPr>
            <p:cNvPr id="62" name="object 62"/>
            <p:cNvSpPr/>
            <p:nvPr/>
          </p:nvSpPr>
          <p:spPr>
            <a:xfrm>
              <a:off x="4902749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02749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536787" y="2019937"/>
            <a:ext cx="122555" cy="122555"/>
            <a:chOff x="7536787" y="2019937"/>
            <a:chExt cx="122555" cy="122555"/>
          </a:xfrm>
        </p:grpSpPr>
        <p:sp>
          <p:nvSpPr>
            <p:cNvPr id="65" name="object 65"/>
            <p:cNvSpPr/>
            <p:nvPr/>
          </p:nvSpPr>
          <p:spPr>
            <a:xfrm>
              <a:off x="7541549" y="20247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41549" y="202470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502862" y="3692112"/>
            <a:ext cx="122555" cy="122555"/>
            <a:chOff x="2502862" y="3692112"/>
            <a:chExt cx="122555" cy="122555"/>
          </a:xfrm>
        </p:grpSpPr>
        <p:sp>
          <p:nvSpPr>
            <p:cNvPr id="68" name="object 68"/>
            <p:cNvSpPr/>
            <p:nvPr/>
          </p:nvSpPr>
          <p:spPr>
            <a:xfrm>
              <a:off x="2507625" y="369687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07625" y="369687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2502862" y="2302162"/>
            <a:ext cx="122555" cy="122555"/>
            <a:chOff x="2502862" y="2302162"/>
            <a:chExt cx="122555" cy="122555"/>
          </a:xfrm>
        </p:grpSpPr>
        <p:sp>
          <p:nvSpPr>
            <p:cNvPr id="71" name="object 71"/>
            <p:cNvSpPr/>
            <p:nvPr/>
          </p:nvSpPr>
          <p:spPr>
            <a:xfrm>
              <a:off x="2507625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07625" y="230692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30" h="113030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3842487" y="3360487"/>
            <a:ext cx="122555" cy="122555"/>
            <a:chOff x="3842487" y="3360487"/>
            <a:chExt cx="122555" cy="122555"/>
          </a:xfrm>
        </p:grpSpPr>
        <p:sp>
          <p:nvSpPr>
            <p:cNvPr id="74" name="object 74"/>
            <p:cNvSpPr/>
            <p:nvPr/>
          </p:nvSpPr>
          <p:spPr>
            <a:xfrm>
              <a:off x="384725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4725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4027237" y="3360487"/>
            <a:ext cx="122555" cy="122555"/>
            <a:chOff x="4027237" y="3360487"/>
            <a:chExt cx="122555" cy="122555"/>
          </a:xfrm>
        </p:grpSpPr>
        <p:sp>
          <p:nvSpPr>
            <p:cNvPr id="77" name="object 77"/>
            <p:cNvSpPr/>
            <p:nvPr/>
          </p:nvSpPr>
          <p:spPr>
            <a:xfrm>
              <a:off x="403200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32000" y="336525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0"/>
                  </a:moveTo>
                  <a:lnTo>
                    <a:pt x="112799" y="0"/>
                  </a:lnTo>
                  <a:lnTo>
                    <a:pt x="112799" y="112799"/>
                  </a:lnTo>
                  <a:lnTo>
                    <a:pt x="0" y="1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86727" y="21540"/>
            <a:ext cx="289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595959"/>
                </a:solidFill>
                <a:latin typeface="Calibri"/>
                <a:cs typeface="Calibri"/>
              </a:rPr>
              <a:t>34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4578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40" dirty="0"/>
              <a:t> </a:t>
            </a:r>
            <a:r>
              <a:rPr spc="-5" dirty="0"/>
              <a:t>Four</a:t>
            </a:r>
            <a:r>
              <a:rPr spc="-185" dirty="0"/>
              <a:t> </a:t>
            </a:r>
            <a:r>
              <a:rPr spc="-10" dirty="0"/>
              <a:t>Actions</a:t>
            </a:r>
            <a:r>
              <a:rPr spc="-35" dirty="0"/>
              <a:t> </a:t>
            </a:r>
            <a:r>
              <a:rPr spc="-5" dirty="0"/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708931"/>
            <a:ext cx="6062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Blue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Ocean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Strategy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Renée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Mauborgne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W.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Kim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7700" y="1138612"/>
            <a:ext cx="2105025" cy="981710"/>
          </a:xfrm>
          <a:prstGeom prst="rect">
            <a:avLst/>
          </a:prstGeom>
          <a:solidFill>
            <a:srgbClr val="FCE4CD"/>
          </a:solidFill>
          <a:ln w="9524">
            <a:solidFill>
              <a:srgbClr val="B45F06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632460">
              <a:lnSpc>
                <a:spcPts val="1664"/>
              </a:lnSpc>
              <a:spcBef>
                <a:spcPts val="505"/>
              </a:spcBef>
            </a:pPr>
            <a:r>
              <a:rPr sz="1400" b="1" spc="-5" dirty="0">
                <a:latin typeface="Arial"/>
                <a:cs typeface="Arial"/>
              </a:rPr>
              <a:t>2.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Reduce</a:t>
            </a:r>
            <a:endParaRPr sz="1400">
              <a:latin typeface="Arial"/>
              <a:cs typeface="Arial"/>
            </a:endParaRPr>
          </a:p>
          <a:p>
            <a:pPr marL="168275" marR="163830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factors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</a:t>
            </a:r>
            <a:r>
              <a:rPr sz="1400" dirty="0">
                <a:latin typeface="Arial"/>
                <a:cs typeface="Arial"/>
              </a:rPr>
              <a:t>reduced </a:t>
            </a:r>
            <a:r>
              <a:rPr sz="1400" spc="-5" dirty="0">
                <a:latin typeface="Arial"/>
                <a:cs typeface="Arial"/>
              </a:rPr>
              <a:t>below 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industry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standards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8749" y="2363687"/>
            <a:ext cx="2105025" cy="981710"/>
          </a:xfrm>
          <a:prstGeom prst="rect">
            <a:avLst/>
          </a:prstGeom>
          <a:solidFill>
            <a:srgbClr val="FCE4CD"/>
          </a:solidFill>
          <a:ln w="9524">
            <a:solidFill>
              <a:srgbClr val="B45F06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676910">
              <a:lnSpc>
                <a:spcPts val="1664"/>
              </a:lnSpc>
              <a:spcBef>
                <a:spcPts val="505"/>
              </a:spcBef>
            </a:pPr>
            <a:r>
              <a:rPr sz="1400" b="1" spc="-5" dirty="0">
                <a:latin typeface="Arial"/>
                <a:cs typeface="Arial"/>
              </a:rPr>
              <a:t>3.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  <a:p>
            <a:pPr marL="118745" marR="114300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factors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never </a:t>
            </a:r>
            <a:r>
              <a:rPr sz="1400" spc="-10" dirty="0">
                <a:latin typeface="Arial"/>
                <a:cs typeface="Arial"/>
              </a:rPr>
              <a:t>offered </a:t>
            </a:r>
            <a:r>
              <a:rPr sz="1400" spc="-5" dirty="0">
                <a:latin typeface="Arial"/>
                <a:cs typeface="Arial"/>
              </a:rPr>
              <a:t>in 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industry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7700" y="3588737"/>
            <a:ext cx="2105025" cy="981710"/>
          </a:xfrm>
          <a:prstGeom prst="rect">
            <a:avLst/>
          </a:prstGeom>
          <a:solidFill>
            <a:srgbClr val="FCE4CD"/>
          </a:solidFill>
          <a:ln w="9524">
            <a:solidFill>
              <a:srgbClr val="B45F06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505"/>
              </a:spcBef>
            </a:pPr>
            <a:r>
              <a:rPr sz="1400" b="1" spc="-5" dirty="0">
                <a:latin typeface="Arial"/>
                <a:cs typeface="Arial"/>
              </a:rPr>
              <a:t>4.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Raise</a:t>
            </a:r>
            <a:endParaRPr sz="1400">
              <a:latin typeface="Arial"/>
              <a:cs typeface="Arial"/>
            </a:endParaRPr>
          </a:p>
          <a:p>
            <a:pPr marL="252095" marR="245110" indent="-2540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Find factors which </a:t>
            </a:r>
            <a:r>
              <a:rPr sz="1400" dirty="0">
                <a:latin typeface="Arial"/>
                <a:cs typeface="Arial"/>
              </a:rPr>
              <a:t> should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industry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standards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450" y="2363687"/>
            <a:ext cx="2105025" cy="981710"/>
          </a:xfrm>
          <a:prstGeom prst="rect">
            <a:avLst/>
          </a:prstGeom>
          <a:solidFill>
            <a:srgbClr val="FCE4CD"/>
          </a:solidFill>
          <a:ln w="9524">
            <a:solidFill>
              <a:srgbClr val="B45F06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505"/>
              </a:spcBef>
            </a:pPr>
            <a:r>
              <a:rPr sz="1400" b="1" spc="-5" dirty="0">
                <a:latin typeface="Arial"/>
                <a:cs typeface="Arial"/>
              </a:rPr>
              <a:t>1.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Eliminate</a:t>
            </a:r>
            <a:endParaRPr sz="1400">
              <a:latin typeface="Arial"/>
              <a:cs typeface="Arial"/>
            </a:endParaRPr>
          </a:p>
          <a:p>
            <a:pPr marL="138430" marR="133985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Find factors which are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taken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granted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industry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8074" y="2358912"/>
            <a:ext cx="991235" cy="991235"/>
            <a:chOff x="4158074" y="2358912"/>
            <a:chExt cx="991235" cy="991235"/>
          </a:xfrm>
        </p:grpSpPr>
        <p:sp>
          <p:nvSpPr>
            <p:cNvPr id="9" name="object 9"/>
            <p:cNvSpPr/>
            <p:nvPr/>
          </p:nvSpPr>
          <p:spPr>
            <a:xfrm>
              <a:off x="4162837" y="2363674"/>
              <a:ext cx="981710" cy="981710"/>
            </a:xfrm>
            <a:custGeom>
              <a:avLst/>
              <a:gdLst/>
              <a:ahLst/>
              <a:cxnLst/>
              <a:rect l="l" t="t" r="r" b="b"/>
              <a:pathLst>
                <a:path w="981710" h="981710">
                  <a:moveTo>
                    <a:pt x="490649" y="981299"/>
                  </a:moveTo>
                  <a:lnTo>
                    <a:pt x="443397" y="979053"/>
                  </a:lnTo>
                  <a:lnTo>
                    <a:pt x="397415" y="972452"/>
                  </a:lnTo>
                  <a:lnTo>
                    <a:pt x="352909" y="961702"/>
                  </a:lnTo>
                  <a:lnTo>
                    <a:pt x="310085" y="947007"/>
                  </a:lnTo>
                  <a:lnTo>
                    <a:pt x="269149" y="928575"/>
                  </a:lnTo>
                  <a:lnTo>
                    <a:pt x="230307" y="906610"/>
                  </a:lnTo>
                  <a:lnTo>
                    <a:pt x="193763" y="881318"/>
                  </a:lnTo>
                  <a:lnTo>
                    <a:pt x="159724" y="852904"/>
                  </a:lnTo>
                  <a:lnTo>
                    <a:pt x="128395" y="821575"/>
                  </a:lnTo>
                  <a:lnTo>
                    <a:pt x="99981" y="787536"/>
                  </a:lnTo>
                  <a:lnTo>
                    <a:pt x="74689" y="750992"/>
                  </a:lnTo>
                  <a:lnTo>
                    <a:pt x="52724" y="712150"/>
                  </a:lnTo>
                  <a:lnTo>
                    <a:pt x="34292" y="671214"/>
                  </a:lnTo>
                  <a:lnTo>
                    <a:pt x="19597" y="628390"/>
                  </a:lnTo>
                  <a:lnTo>
                    <a:pt x="8847" y="583884"/>
                  </a:lnTo>
                  <a:lnTo>
                    <a:pt x="2246" y="537902"/>
                  </a:lnTo>
                  <a:lnTo>
                    <a:pt x="0" y="490649"/>
                  </a:lnTo>
                  <a:lnTo>
                    <a:pt x="2246" y="443397"/>
                  </a:lnTo>
                  <a:lnTo>
                    <a:pt x="8847" y="397415"/>
                  </a:lnTo>
                  <a:lnTo>
                    <a:pt x="19597" y="352909"/>
                  </a:lnTo>
                  <a:lnTo>
                    <a:pt x="34292" y="310085"/>
                  </a:lnTo>
                  <a:lnTo>
                    <a:pt x="52724" y="269149"/>
                  </a:lnTo>
                  <a:lnTo>
                    <a:pt x="74689" y="230307"/>
                  </a:lnTo>
                  <a:lnTo>
                    <a:pt x="99981" y="193763"/>
                  </a:lnTo>
                  <a:lnTo>
                    <a:pt x="128395" y="159724"/>
                  </a:lnTo>
                  <a:lnTo>
                    <a:pt x="159724" y="128395"/>
                  </a:lnTo>
                  <a:lnTo>
                    <a:pt x="193763" y="99981"/>
                  </a:lnTo>
                  <a:lnTo>
                    <a:pt x="230307" y="74689"/>
                  </a:lnTo>
                  <a:lnTo>
                    <a:pt x="269149" y="52724"/>
                  </a:lnTo>
                  <a:lnTo>
                    <a:pt x="310085" y="34292"/>
                  </a:lnTo>
                  <a:lnTo>
                    <a:pt x="352909" y="19597"/>
                  </a:lnTo>
                  <a:lnTo>
                    <a:pt x="397415" y="8847"/>
                  </a:lnTo>
                  <a:lnTo>
                    <a:pt x="443397" y="2246"/>
                  </a:lnTo>
                  <a:lnTo>
                    <a:pt x="490649" y="0"/>
                  </a:lnTo>
                  <a:lnTo>
                    <a:pt x="539144" y="2400"/>
                  </a:lnTo>
                  <a:lnTo>
                    <a:pt x="586818" y="9514"/>
                  </a:lnTo>
                  <a:lnTo>
                    <a:pt x="633348" y="21208"/>
                  </a:lnTo>
                  <a:lnTo>
                    <a:pt x="678413" y="37348"/>
                  </a:lnTo>
                  <a:lnTo>
                    <a:pt x="721692" y="57801"/>
                  </a:lnTo>
                  <a:lnTo>
                    <a:pt x="762862" y="82434"/>
                  </a:lnTo>
                  <a:lnTo>
                    <a:pt x="801603" y="111114"/>
                  </a:lnTo>
                  <a:lnTo>
                    <a:pt x="837591" y="143707"/>
                  </a:lnTo>
                  <a:lnTo>
                    <a:pt x="870185" y="179696"/>
                  </a:lnTo>
                  <a:lnTo>
                    <a:pt x="898864" y="218437"/>
                  </a:lnTo>
                  <a:lnTo>
                    <a:pt x="923498" y="259607"/>
                  </a:lnTo>
                  <a:lnTo>
                    <a:pt x="943951" y="302886"/>
                  </a:lnTo>
                  <a:lnTo>
                    <a:pt x="960091" y="347951"/>
                  </a:lnTo>
                  <a:lnTo>
                    <a:pt x="971785" y="394481"/>
                  </a:lnTo>
                  <a:lnTo>
                    <a:pt x="978899" y="442155"/>
                  </a:lnTo>
                  <a:lnTo>
                    <a:pt x="981299" y="490649"/>
                  </a:lnTo>
                  <a:lnTo>
                    <a:pt x="979053" y="537902"/>
                  </a:lnTo>
                  <a:lnTo>
                    <a:pt x="972452" y="583884"/>
                  </a:lnTo>
                  <a:lnTo>
                    <a:pt x="961702" y="628390"/>
                  </a:lnTo>
                  <a:lnTo>
                    <a:pt x="947007" y="671214"/>
                  </a:lnTo>
                  <a:lnTo>
                    <a:pt x="928575" y="712150"/>
                  </a:lnTo>
                  <a:lnTo>
                    <a:pt x="906610" y="750992"/>
                  </a:lnTo>
                  <a:lnTo>
                    <a:pt x="881318" y="787536"/>
                  </a:lnTo>
                  <a:lnTo>
                    <a:pt x="852904" y="821575"/>
                  </a:lnTo>
                  <a:lnTo>
                    <a:pt x="821575" y="852904"/>
                  </a:lnTo>
                  <a:lnTo>
                    <a:pt x="787536" y="881318"/>
                  </a:lnTo>
                  <a:lnTo>
                    <a:pt x="750992" y="906610"/>
                  </a:lnTo>
                  <a:lnTo>
                    <a:pt x="712150" y="928575"/>
                  </a:lnTo>
                  <a:lnTo>
                    <a:pt x="671214" y="947007"/>
                  </a:lnTo>
                  <a:lnTo>
                    <a:pt x="628390" y="961702"/>
                  </a:lnTo>
                  <a:lnTo>
                    <a:pt x="583884" y="972452"/>
                  </a:lnTo>
                  <a:lnTo>
                    <a:pt x="537902" y="979053"/>
                  </a:lnTo>
                  <a:lnTo>
                    <a:pt x="490649" y="9812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2837" y="2363674"/>
              <a:ext cx="981710" cy="981710"/>
            </a:xfrm>
            <a:custGeom>
              <a:avLst/>
              <a:gdLst/>
              <a:ahLst/>
              <a:cxnLst/>
              <a:rect l="l" t="t" r="r" b="b"/>
              <a:pathLst>
                <a:path w="981710" h="981710">
                  <a:moveTo>
                    <a:pt x="0" y="490649"/>
                  </a:moveTo>
                  <a:lnTo>
                    <a:pt x="2246" y="443397"/>
                  </a:lnTo>
                  <a:lnTo>
                    <a:pt x="8847" y="397415"/>
                  </a:lnTo>
                  <a:lnTo>
                    <a:pt x="19597" y="352909"/>
                  </a:lnTo>
                  <a:lnTo>
                    <a:pt x="34292" y="310085"/>
                  </a:lnTo>
                  <a:lnTo>
                    <a:pt x="52724" y="269149"/>
                  </a:lnTo>
                  <a:lnTo>
                    <a:pt x="74689" y="230307"/>
                  </a:lnTo>
                  <a:lnTo>
                    <a:pt x="99981" y="193763"/>
                  </a:lnTo>
                  <a:lnTo>
                    <a:pt x="128395" y="159724"/>
                  </a:lnTo>
                  <a:lnTo>
                    <a:pt x="159724" y="128395"/>
                  </a:lnTo>
                  <a:lnTo>
                    <a:pt x="193763" y="99981"/>
                  </a:lnTo>
                  <a:lnTo>
                    <a:pt x="230307" y="74689"/>
                  </a:lnTo>
                  <a:lnTo>
                    <a:pt x="269149" y="52724"/>
                  </a:lnTo>
                  <a:lnTo>
                    <a:pt x="310085" y="34292"/>
                  </a:lnTo>
                  <a:lnTo>
                    <a:pt x="352909" y="19597"/>
                  </a:lnTo>
                  <a:lnTo>
                    <a:pt x="397415" y="8847"/>
                  </a:lnTo>
                  <a:lnTo>
                    <a:pt x="443397" y="2246"/>
                  </a:lnTo>
                  <a:lnTo>
                    <a:pt x="490649" y="0"/>
                  </a:lnTo>
                  <a:lnTo>
                    <a:pt x="539144" y="2400"/>
                  </a:lnTo>
                  <a:lnTo>
                    <a:pt x="586818" y="9514"/>
                  </a:lnTo>
                  <a:lnTo>
                    <a:pt x="633348" y="21208"/>
                  </a:lnTo>
                  <a:lnTo>
                    <a:pt x="678413" y="37348"/>
                  </a:lnTo>
                  <a:lnTo>
                    <a:pt x="721692" y="57801"/>
                  </a:lnTo>
                  <a:lnTo>
                    <a:pt x="762862" y="82434"/>
                  </a:lnTo>
                  <a:lnTo>
                    <a:pt x="801603" y="111114"/>
                  </a:lnTo>
                  <a:lnTo>
                    <a:pt x="837591" y="143707"/>
                  </a:lnTo>
                  <a:lnTo>
                    <a:pt x="870185" y="179696"/>
                  </a:lnTo>
                  <a:lnTo>
                    <a:pt x="898864" y="218437"/>
                  </a:lnTo>
                  <a:lnTo>
                    <a:pt x="923498" y="259607"/>
                  </a:lnTo>
                  <a:lnTo>
                    <a:pt x="943951" y="302886"/>
                  </a:lnTo>
                  <a:lnTo>
                    <a:pt x="960091" y="347951"/>
                  </a:lnTo>
                  <a:lnTo>
                    <a:pt x="971785" y="394481"/>
                  </a:lnTo>
                  <a:lnTo>
                    <a:pt x="978899" y="442155"/>
                  </a:lnTo>
                  <a:lnTo>
                    <a:pt x="981299" y="490649"/>
                  </a:lnTo>
                  <a:lnTo>
                    <a:pt x="979053" y="537902"/>
                  </a:lnTo>
                  <a:lnTo>
                    <a:pt x="972452" y="583884"/>
                  </a:lnTo>
                  <a:lnTo>
                    <a:pt x="961702" y="628390"/>
                  </a:lnTo>
                  <a:lnTo>
                    <a:pt x="947007" y="671214"/>
                  </a:lnTo>
                  <a:lnTo>
                    <a:pt x="928575" y="712150"/>
                  </a:lnTo>
                  <a:lnTo>
                    <a:pt x="906610" y="750992"/>
                  </a:lnTo>
                  <a:lnTo>
                    <a:pt x="881318" y="787536"/>
                  </a:lnTo>
                  <a:lnTo>
                    <a:pt x="852904" y="821575"/>
                  </a:lnTo>
                  <a:lnTo>
                    <a:pt x="821575" y="852904"/>
                  </a:lnTo>
                  <a:lnTo>
                    <a:pt x="787536" y="881318"/>
                  </a:lnTo>
                  <a:lnTo>
                    <a:pt x="750992" y="906610"/>
                  </a:lnTo>
                  <a:lnTo>
                    <a:pt x="712150" y="928575"/>
                  </a:lnTo>
                  <a:lnTo>
                    <a:pt x="671214" y="947007"/>
                  </a:lnTo>
                  <a:lnTo>
                    <a:pt x="628390" y="961702"/>
                  </a:lnTo>
                  <a:lnTo>
                    <a:pt x="583884" y="972452"/>
                  </a:lnTo>
                  <a:lnTo>
                    <a:pt x="537902" y="979053"/>
                  </a:lnTo>
                  <a:lnTo>
                    <a:pt x="490649" y="981299"/>
                  </a:lnTo>
                  <a:lnTo>
                    <a:pt x="443397" y="979053"/>
                  </a:lnTo>
                  <a:lnTo>
                    <a:pt x="397415" y="972452"/>
                  </a:lnTo>
                  <a:lnTo>
                    <a:pt x="352909" y="961702"/>
                  </a:lnTo>
                  <a:lnTo>
                    <a:pt x="310085" y="947007"/>
                  </a:lnTo>
                  <a:lnTo>
                    <a:pt x="269149" y="928575"/>
                  </a:lnTo>
                  <a:lnTo>
                    <a:pt x="230307" y="906610"/>
                  </a:lnTo>
                  <a:lnTo>
                    <a:pt x="193763" y="881318"/>
                  </a:lnTo>
                  <a:lnTo>
                    <a:pt x="159724" y="852904"/>
                  </a:lnTo>
                  <a:lnTo>
                    <a:pt x="128395" y="821575"/>
                  </a:lnTo>
                  <a:lnTo>
                    <a:pt x="99981" y="787536"/>
                  </a:lnTo>
                  <a:lnTo>
                    <a:pt x="74689" y="750992"/>
                  </a:lnTo>
                  <a:lnTo>
                    <a:pt x="52724" y="712150"/>
                  </a:lnTo>
                  <a:lnTo>
                    <a:pt x="34292" y="671214"/>
                  </a:lnTo>
                  <a:lnTo>
                    <a:pt x="19597" y="628390"/>
                  </a:lnTo>
                  <a:lnTo>
                    <a:pt x="8847" y="583884"/>
                  </a:lnTo>
                  <a:lnTo>
                    <a:pt x="2246" y="537902"/>
                  </a:lnTo>
                  <a:lnTo>
                    <a:pt x="0" y="490649"/>
                  </a:lnTo>
                  <a:close/>
                </a:path>
              </a:pathLst>
            </a:custGeom>
            <a:ln w="9524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03780" y="2624962"/>
            <a:ext cx="4997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5875">
              <a:lnSpc>
                <a:spcPts val="1650"/>
              </a:lnSpc>
              <a:spcBef>
                <a:spcPts val="180"/>
              </a:spcBef>
            </a:pPr>
            <a:r>
              <a:rPr sz="1400" spc="-25" dirty="0">
                <a:latin typeface="Arial"/>
                <a:cs typeface="Arial"/>
              </a:rPr>
              <a:t>Value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Curve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8249" y="2115149"/>
            <a:ext cx="2910840" cy="1478915"/>
            <a:chOff x="3198249" y="2115149"/>
            <a:chExt cx="2910840" cy="1478915"/>
          </a:xfrm>
        </p:grpSpPr>
        <p:sp>
          <p:nvSpPr>
            <p:cNvPr id="13" name="object 13"/>
            <p:cNvSpPr/>
            <p:nvPr/>
          </p:nvSpPr>
          <p:spPr>
            <a:xfrm>
              <a:off x="4650099" y="2119912"/>
              <a:ext cx="2540" cy="187325"/>
            </a:xfrm>
            <a:custGeom>
              <a:avLst/>
              <a:gdLst/>
              <a:ahLst/>
              <a:cxnLst/>
              <a:rect l="l" t="t" r="r" b="b"/>
              <a:pathLst>
                <a:path w="2539" h="187325">
                  <a:moveTo>
                    <a:pt x="0" y="0"/>
                  </a:moveTo>
                  <a:lnTo>
                    <a:pt x="2526" y="186755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36895" y="230645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315" y="43434"/>
                  </a:moveTo>
                  <a:lnTo>
                    <a:pt x="0" y="425"/>
                  </a:lnTo>
                  <a:lnTo>
                    <a:pt x="31462" y="0"/>
                  </a:lnTo>
                  <a:lnTo>
                    <a:pt x="16315" y="4343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36895" y="230645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25"/>
                  </a:moveTo>
                  <a:lnTo>
                    <a:pt x="16315" y="43434"/>
                  </a:lnTo>
                  <a:lnTo>
                    <a:pt x="31462" y="0"/>
                  </a:lnTo>
                  <a:lnTo>
                    <a:pt x="0" y="4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98249" y="2854337"/>
              <a:ext cx="907415" cy="0"/>
            </a:xfrm>
            <a:custGeom>
              <a:avLst/>
              <a:gdLst/>
              <a:ahLst/>
              <a:cxnLst/>
              <a:rect l="l" t="t" r="r" b="b"/>
              <a:pathLst>
                <a:path w="907414">
                  <a:moveTo>
                    <a:pt x="0" y="0"/>
                  </a:moveTo>
                  <a:lnTo>
                    <a:pt x="907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5599" y="2838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5599" y="2838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1399" y="2854337"/>
              <a:ext cx="907415" cy="0"/>
            </a:xfrm>
            <a:custGeom>
              <a:avLst/>
              <a:gdLst/>
              <a:ahLst/>
              <a:cxnLst/>
              <a:rect l="l" t="t" r="r" b="b"/>
              <a:pathLst>
                <a:path w="907414">
                  <a:moveTo>
                    <a:pt x="9073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58174" y="2838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8174" y="28386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0099" y="3401982"/>
              <a:ext cx="2540" cy="187325"/>
            </a:xfrm>
            <a:custGeom>
              <a:avLst/>
              <a:gdLst/>
              <a:ahLst/>
              <a:cxnLst/>
              <a:rect l="l" t="t" r="r" b="b"/>
              <a:pathLst>
                <a:path w="2539" h="187325">
                  <a:moveTo>
                    <a:pt x="0" y="186754"/>
                  </a:moveTo>
                  <a:lnTo>
                    <a:pt x="252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36895" y="335876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2" y="43433"/>
                  </a:moveTo>
                  <a:lnTo>
                    <a:pt x="0" y="43008"/>
                  </a:lnTo>
                  <a:lnTo>
                    <a:pt x="16315" y="0"/>
                  </a:lnTo>
                  <a:lnTo>
                    <a:pt x="31462" y="4343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36895" y="335876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2" y="43433"/>
                  </a:moveTo>
                  <a:lnTo>
                    <a:pt x="16315" y="0"/>
                  </a:lnTo>
                  <a:lnTo>
                    <a:pt x="0" y="43008"/>
                  </a:lnTo>
                  <a:lnTo>
                    <a:pt x="31462" y="4343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0535" y="21540"/>
            <a:ext cx="28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595959"/>
                </a:solidFill>
                <a:latin typeface="Calibri"/>
                <a:cs typeface="Calibri"/>
              </a:rPr>
              <a:t>35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172" y="21540"/>
            <a:ext cx="29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595959"/>
                </a:solidFill>
                <a:latin typeface="Calibri"/>
                <a:cs typeface="Calibri"/>
              </a:rPr>
              <a:t>36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674" y="3524744"/>
            <a:ext cx="1438910" cy="1118870"/>
          </a:xfrm>
          <a:custGeom>
            <a:avLst/>
            <a:gdLst/>
            <a:ahLst/>
            <a:cxnLst/>
            <a:rect l="l" t="t" r="r" b="b"/>
            <a:pathLst>
              <a:path w="1438910" h="1118870">
                <a:moveTo>
                  <a:pt x="1438799" y="1118399"/>
                </a:moveTo>
                <a:lnTo>
                  <a:pt x="0" y="1118399"/>
                </a:lnTo>
                <a:lnTo>
                  <a:pt x="0" y="0"/>
                </a:lnTo>
                <a:lnTo>
                  <a:pt x="1438799" y="0"/>
                </a:lnTo>
                <a:lnTo>
                  <a:pt x="1438799" y="1118399"/>
                </a:lnTo>
                <a:close/>
              </a:path>
            </a:pathLst>
          </a:custGeom>
          <a:solidFill>
            <a:srgbClr val="115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5700" y="3893380"/>
            <a:ext cx="1195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2674" y="2384962"/>
            <a:ext cx="1438910" cy="1118870"/>
          </a:xfrm>
          <a:custGeom>
            <a:avLst/>
            <a:gdLst/>
            <a:ahLst/>
            <a:cxnLst/>
            <a:rect l="l" t="t" r="r" b="b"/>
            <a:pathLst>
              <a:path w="1438910" h="1118870">
                <a:moveTo>
                  <a:pt x="1438799" y="1118400"/>
                </a:moveTo>
                <a:lnTo>
                  <a:pt x="0" y="1118400"/>
                </a:lnTo>
                <a:lnTo>
                  <a:pt x="0" y="0"/>
                </a:lnTo>
                <a:lnTo>
                  <a:pt x="1438799" y="0"/>
                </a:lnTo>
                <a:lnTo>
                  <a:pt x="1438799" y="1118400"/>
                </a:lnTo>
                <a:close/>
              </a:path>
            </a:pathLst>
          </a:custGeom>
          <a:solidFill>
            <a:srgbClr val="115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5700" y="2753599"/>
            <a:ext cx="744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2674" y="1245241"/>
            <a:ext cx="1438910" cy="1118870"/>
          </a:xfrm>
          <a:custGeom>
            <a:avLst/>
            <a:gdLst/>
            <a:ahLst/>
            <a:cxnLst/>
            <a:rect l="l" t="t" r="r" b="b"/>
            <a:pathLst>
              <a:path w="1438910" h="1118870">
                <a:moveTo>
                  <a:pt x="1438799" y="1118399"/>
                </a:moveTo>
                <a:lnTo>
                  <a:pt x="0" y="1118399"/>
                </a:lnTo>
                <a:lnTo>
                  <a:pt x="0" y="0"/>
                </a:lnTo>
                <a:lnTo>
                  <a:pt x="1438799" y="0"/>
                </a:lnTo>
                <a:lnTo>
                  <a:pt x="1438799" y="1118399"/>
                </a:lnTo>
                <a:close/>
              </a:path>
            </a:pathLst>
          </a:custGeom>
          <a:solidFill>
            <a:srgbClr val="115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5700" y="1613877"/>
            <a:ext cx="49910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764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AI</a:t>
            </a:r>
            <a:r>
              <a:rPr spc="-40" dirty="0"/>
              <a:t> </a:t>
            </a:r>
            <a:r>
              <a:rPr spc="-5" dirty="0"/>
              <a:t>Requirement</a:t>
            </a:r>
            <a:r>
              <a:rPr spc="-180" dirty="0"/>
              <a:t> </a:t>
            </a:r>
            <a:r>
              <a:rPr spc="-10" dirty="0"/>
              <a:t>Analysis</a:t>
            </a:r>
            <a:r>
              <a:rPr spc="-40" dirty="0"/>
              <a:t> </a:t>
            </a:r>
            <a:r>
              <a:rPr spc="-5" dirty="0"/>
              <a:t>Framework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45347" y="3524731"/>
            <a:ext cx="5563235" cy="1120140"/>
            <a:chOff x="2445347" y="3524731"/>
            <a:chExt cx="5563235" cy="1120140"/>
          </a:xfrm>
        </p:grpSpPr>
        <p:sp>
          <p:nvSpPr>
            <p:cNvPr id="10" name="object 10"/>
            <p:cNvSpPr/>
            <p:nvPr/>
          </p:nvSpPr>
          <p:spPr>
            <a:xfrm>
              <a:off x="4392947" y="3524731"/>
              <a:ext cx="3615690" cy="1120140"/>
            </a:xfrm>
            <a:custGeom>
              <a:avLst/>
              <a:gdLst/>
              <a:ahLst/>
              <a:cxnLst/>
              <a:rect l="l" t="t" r="r" b="b"/>
              <a:pathLst>
                <a:path w="3615690" h="1120139">
                  <a:moveTo>
                    <a:pt x="0" y="1119899"/>
                  </a:moveTo>
                  <a:lnTo>
                    <a:pt x="3615404" y="1119899"/>
                  </a:lnTo>
                  <a:lnTo>
                    <a:pt x="3615404" y="0"/>
                  </a:lnTo>
                  <a:lnTo>
                    <a:pt x="0" y="0"/>
                  </a:lnTo>
                  <a:lnTo>
                    <a:pt x="0" y="1119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5347" y="3524732"/>
              <a:ext cx="2376170" cy="1120140"/>
            </a:xfrm>
            <a:custGeom>
              <a:avLst/>
              <a:gdLst/>
              <a:ahLst/>
              <a:cxnLst/>
              <a:rect l="l" t="t" r="r" b="b"/>
              <a:pathLst>
                <a:path w="2376170" h="1120139">
                  <a:moveTo>
                    <a:pt x="2375700" y="559892"/>
                  </a:moveTo>
                  <a:lnTo>
                    <a:pt x="2075980" y="0"/>
                  </a:lnTo>
                  <a:lnTo>
                    <a:pt x="877074" y="0"/>
                  </a:lnTo>
                  <a:lnTo>
                    <a:pt x="0" y="12"/>
                  </a:lnTo>
                  <a:lnTo>
                    <a:pt x="0" y="1118412"/>
                  </a:lnTo>
                  <a:lnTo>
                    <a:pt x="877074" y="1118412"/>
                  </a:lnTo>
                  <a:lnTo>
                    <a:pt x="877074" y="1119771"/>
                  </a:lnTo>
                  <a:lnTo>
                    <a:pt x="2075980" y="1119771"/>
                  </a:lnTo>
                  <a:lnTo>
                    <a:pt x="2375700" y="559892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81226" y="3976842"/>
            <a:ext cx="18281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Organize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45347" y="2384948"/>
            <a:ext cx="5563235" cy="1120140"/>
            <a:chOff x="2445347" y="2384948"/>
            <a:chExt cx="5563235" cy="1120140"/>
          </a:xfrm>
        </p:grpSpPr>
        <p:sp>
          <p:nvSpPr>
            <p:cNvPr id="14" name="object 14"/>
            <p:cNvSpPr/>
            <p:nvPr/>
          </p:nvSpPr>
          <p:spPr>
            <a:xfrm>
              <a:off x="4392947" y="2384948"/>
              <a:ext cx="3615690" cy="1120140"/>
            </a:xfrm>
            <a:custGeom>
              <a:avLst/>
              <a:gdLst/>
              <a:ahLst/>
              <a:cxnLst/>
              <a:rect l="l" t="t" r="r" b="b"/>
              <a:pathLst>
                <a:path w="3615690" h="1120139">
                  <a:moveTo>
                    <a:pt x="0" y="1119899"/>
                  </a:moveTo>
                  <a:lnTo>
                    <a:pt x="3615404" y="1119899"/>
                  </a:lnTo>
                  <a:lnTo>
                    <a:pt x="3615404" y="0"/>
                  </a:lnTo>
                  <a:lnTo>
                    <a:pt x="0" y="0"/>
                  </a:lnTo>
                  <a:lnTo>
                    <a:pt x="0" y="1119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5347" y="2384958"/>
              <a:ext cx="2376170" cy="1120140"/>
            </a:xfrm>
            <a:custGeom>
              <a:avLst/>
              <a:gdLst/>
              <a:ahLst/>
              <a:cxnLst/>
              <a:rect l="l" t="t" r="r" b="b"/>
              <a:pathLst>
                <a:path w="2376170" h="1120139">
                  <a:moveTo>
                    <a:pt x="2375700" y="559879"/>
                  </a:moveTo>
                  <a:lnTo>
                    <a:pt x="2075980" y="0"/>
                  </a:lnTo>
                  <a:lnTo>
                    <a:pt x="877074" y="0"/>
                  </a:lnTo>
                  <a:lnTo>
                    <a:pt x="0" y="12"/>
                  </a:lnTo>
                  <a:lnTo>
                    <a:pt x="0" y="1118412"/>
                  </a:lnTo>
                  <a:lnTo>
                    <a:pt x="877074" y="1118412"/>
                  </a:lnTo>
                  <a:lnTo>
                    <a:pt x="877074" y="1119759"/>
                  </a:lnTo>
                  <a:lnTo>
                    <a:pt x="2075980" y="1119759"/>
                  </a:lnTo>
                  <a:lnTo>
                    <a:pt x="2375700" y="55987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81226" y="2837149"/>
            <a:ext cx="10090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45347" y="1245224"/>
            <a:ext cx="5563235" cy="1120140"/>
            <a:chOff x="2445347" y="1245224"/>
            <a:chExt cx="5563235" cy="1120140"/>
          </a:xfrm>
        </p:grpSpPr>
        <p:sp>
          <p:nvSpPr>
            <p:cNvPr id="18" name="object 18"/>
            <p:cNvSpPr/>
            <p:nvPr/>
          </p:nvSpPr>
          <p:spPr>
            <a:xfrm>
              <a:off x="4392947" y="1245224"/>
              <a:ext cx="3615690" cy="1120140"/>
            </a:xfrm>
            <a:custGeom>
              <a:avLst/>
              <a:gdLst/>
              <a:ahLst/>
              <a:cxnLst/>
              <a:rect l="l" t="t" r="r" b="b"/>
              <a:pathLst>
                <a:path w="3615690" h="1120139">
                  <a:moveTo>
                    <a:pt x="0" y="1119899"/>
                  </a:moveTo>
                  <a:lnTo>
                    <a:pt x="3615404" y="1119899"/>
                  </a:lnTo>
                  <a:lnTo>
                    <a:pt x="3615404" y="0"/>
                  </a:lnTo>
                  <a:lnTo>
                    <a:pt x="0" y="0"/>
                  </a:lnTo>
                  <a:lnTo>
                    <a:pt x="0" y="1119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45347" y="1245234"/>
              <a:ext cx="2376170" cy="1120140"/>
            </a:xfrm>
            <a:custGeom>
              <a:avLst/>
              <a:gdLst/>
              <a:ahLst/>
              <a:cxnLst/>
              <a:rect l="l" t="t" r="r" b="b"/>
              <a:pathLst>
                <a:path w="2376170" h="1120139">
                  <a:moveTo>
                    <a:pt x="2375700" y="559879"/>
                  </a:moveTo>
                  <a:lnTo>
                    <a:pt x="2075980" y="0"/>
                  </a:lnTo>
                  <a:lnTo>
                    <a:pt x="877074" y="0"/>
                  </a:lnTo>
                  <a:lnTo>
                    <a:pt x="0" y="12"/>
                  </a:lnTo>
                  <a:lnTo>
                    <a:pt x="0" y="1118412"/>
                  </a:lnTo>
                  <a:lnTo>
                    <a:pt x="877074" y="1118412"/>
                  </a:lnTo>
                  <a:lnTo>
                    <a:pt x="877074" y="1119759"/>
                  </a:lnTo>
                  <a:lnTo>
                    <a:pt x="2075980" y="1119759"/>
                  </a:lnTo>
                  <a:lnTo>
                    <a:pt x="2375700" y="55987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81226" y="1697498"/>
            <a:ext cx="16402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09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/>
              <a:t>Standa</a:t>
            </a:r>
            <a:r>
              <a:rPr spc="-10" dirty="0"/>
              <a:t>r</a:t>
            </a:r>
            <a:r>
              <a:rPr spc="-125" dirty="0"/>
              <a:t>d</a:t>
            </a:r>
            <a:r>
              <a:rPr spc="-80" dirty="0"/>
              <a:t>,</a:t>
            </a:r>
            <a:r>
              <a:rPr spc="-70" dirty="0"/>
              <a:t> </a:t>
            </a:r>
            <a:r>
              <a:rPr spc="40" dirty="0"/>
              <a:t>A</a:t>
            </a:r>
            <a:r>
              <a:rPr spc="20" dirty="0"/>
              <a:t>I</a:t>
            </a:r>
            <a:r>
              <a:rPr spc="-70" dirty="0"/>
              <a:t> </a:t>
            </a:r>
            <a:r>
              <a:rPr spc="10" dirty="0"/>
              <a:t>speciﬁc</a:t>
            </a:r>
          </a:p>
          <a:p>
            <a:pPr marL="332740" indent="-32067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20" dirty="0"/>
              <a:t>Objectives</a:t>
            </a:r>
          </a:p>
          <a:p>
            <a:pPr marL="332740" indent="-32067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5" dirty="0"/>
              <a:t>Dat</a:t>
            </a:r>
            <a:r>
              <a:rPr dirty="0"/>
              <a:t>a</a:t>
            </a:r>
            <a:r>
              <a:rPr spc="-70" dirty="0"/>
              <a:t> </a:t>
            </a:r>
            <a:r>
              <a:rPr spc="15" dirty="0"/>
              <a:t>s</a:t>
            </a:r>
            <a:r>
              <a:rPr spc="5" dirty="0"/>
              <a:t>t</a:t>
            </a:r>
            <a:r>
              <a:rPr spc="-35" dirty="0"/>
              <a:t>ories</a:t>
            </a:r>
            <a:r>
              <a:rPr spc="-25" dirty="0"/>
              <a:t>,</a:t>
            </a:r>
            <a:r>
              <a:rPr spc="-70" dirty="0"/>
              <a:t> </a:t>
            </a:r>
            <a:r>
              <a:rPr spc="30" dirty="0"/>
              <a:t>ﬂows</a:t>
            </a:r>
          </a:p>
          <a:p>
            <a:pPr>
              <a:lnSpc>
                <a:spcPct val="100000"/>
              </a:lnSpc>
              <a:buClr>
                <a:srgbClr val="1B4587"/>
              </a:buClr>
              <a:buFont typeface="Arial"/>
              <a:buChar char="●"/>
            </a:pPr>
            <a:endParaRPr sz="1400"/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B4587"/>
              </a:buClr>
              <a:buFont typeface="Arial"/>
              <a:buChar char="●"/>
            </a:pPr>
            <a:endParaRPr sz="1500"/>
          </a:p>
          <a:p>
            <a:pPr marL="332740" indent="-320675">
              <a:lnSpc>
                <a:spcPct val="100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15" dirty="0"/>
              <a:t>Trade-offs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10" dirty="0"/>
              <a:t>Orthogonalization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35" dirty="0"/>
              <a:t>Er</a:t>
            </a:r>
            <a:r>
              <a:rPr spc="-40" dirty="0"/>
              <a:t>r</a:t>
            </a:r>
            <a:r>
              <a:rPr spc="-20" dirty="0"/>
              <a:t>o</a:t>
            </a:r>
            <a:r>
              <a:rPr spc="-85" dirty="0"/>
              <a:t>r</a:t>
            </a:r>
            <a:r>
              <a:rPr spc="-210" dirty="0"/>
              <a:t>,</a:t>
            </a:r>
            <a:r>
              <a:rPr spc="-70" dirty="0"/>
              <a:t> </a:t>
            </a:r>
            <a:r>
              <a:rPr spc="-30" dirty="0"/>
              <a:t>pe</a:t>
            </a:r>
            <a:r>
              <a:rPr spc="-15" dirty="0"/>
              <a:t>r</a:t>
            </a:r>
            <a:r>
              <a:rPr dirty="0"/>
              <a:t>formance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45" dirty="0"/>
              <a:t>Risks</a:t>
            </a:r>
          </a:p>
          <a:p>
            <a:pPr>
              <a:lnSpc>
                <a:spcPct val="100000"/>
              </a:lnSpc>
              <a:buClr>
                <a:srgbClr val="1B4587"/>
              </a:buClr>
              <a:buFont typeface="Arial"/>
              <a:buChar char="●"/>
            </a:pPr>
            <a:endParaRPr sz="1400"/>
          </a:p>
          <a:p>
            <a:pPr marL="332740" indent="-320675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60" dirty="0"/>
              <a:t>KPIs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20" dirty="0"/>
              <a:t>Optimizatio</a:t>
            </a:r>
            <a:r>
              <a:rPr spc="-15" dirty="0"/>
              <a:t>n</a:t>
            </a:r>
            <a:r>
              <a:rPr spc="-70" dirty="0"/>
              <a:t> </a:t>
            </a:r>
            <a:r>
              <a:rPr spc="-35" dirty="0"/>
              <a:t>objecti</a:t>
            </a:r>
            <a:r>
              <a:rPr spc="-45" dirty="0"/>
              <a:t>v</a:t>
            </a:r>
            <a:r>
              <a:rPr spc="50" dirty="0"/>
              <a:t>es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20" dirty="0"/>
              <a:t>Priorities</a:t>
            </a:r>
          </a:p>
          <a:p>
            <a:pPr marL="332740" indent="-32067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pc="-25" dirty="0"/>
              <a:t>Quantif</a:t>
            </a:r>
            <a:r>
              <a:rPr spc="-20" dirty="0"/>
              <a:t>y</a:t>
            </a:r>
            <a:r>
              <a:rPr spc="-70" dirty="0"/>
              <a:t> </a:t>
            </a:r>
            <a:r>
              <a:rPr spc="15" dirty="0"/>
              <a:t>Metrics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8308" y="21540"/>
            <a:ext cx="267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solidFill>
                  <a:srgbClr val="595959"/>
                </a:solidFill>
                <a:latin typeface="Calibri"/>
                <a:cs typeface="Calibri"/>
              </a:rPr>
              <a:t>37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488" y="21540"/>
            <a:ext cx="288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595959"/>
                </a:solidFill>
                <a:latin typeface="Calibri"/>
                <a:cs typeface="Calibri"/>
              </a:rPr>
              <a:t>38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4840" y="2812908"/>
            <a:ext cx="1576070" cy="8636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9860" indent="-137795">
              <a:lnSpc>
                <a:spcPct val="100000"/>
              </a:lnSpc>
              <a:spcBef>
                <a:spcPts val="3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-35" dirty="0">
                <a:solidFill>
                  <a:srgbClr val="A72A1E"/>
                </a:solidFill>
                <a:latin typeface="Trebuchet MS"/>
                <a:cs typeface="Trebuchet MS"/>
              </a:rPr>
              <a:t>Viability</a:t>
            </a:r>
            <a:endParaRPr sz="1200">
              <a:latin typeface="Trebuchet MS"/>
              <a:cs typeface="Trebuchet MS"/>
            </a:endParaRPr>
          </a:p>
          <a:p>
            <a:pPr marL="149860" marR="5080" indent="-137795">
              <a:lnSpc>
                <a:spcPct val="114599"/>
              </a:lnSpc>
              <a:buFont typeface="Arial"/>
              <a:buChar char="●"/>
              <a:tabLst>
                <a:tab pos="150495" algn="l"/>
              </a:tabLst>
            </a:pPr>
            <a:r>
              <a:rPr sz="1200" spc="-45" dirty="0">
                <a:solidFill>
                  <a:srgbClr val="A72A1E"/>
                </a:solidFill>
                <a:latin typeface="Trebuchet MS"/>
                <a:cs typeface="Trebuchet MS"/>
              </a:rPr>
              <a:t>T</a:t>
            </a:r>
            <a:r>
              <a:rPr sz="1200" spc="5" dirty="0">
                <a:solidFill>
                  <a:srgbClr val="A72A1E"/>
                </a:solidFill>
                <a:latin typeface="Trebuchet MS"/>
                <a:cs typeface="Trebuchet MS"/>
              </a:rPr>
              <a:t>echnolog</a:t>
            </a:r>
            <a:r>
              <a:rPr sz="1200" spc="10" dirty="0">
                <a:solidFill>
                  <a:srgbClr val="A72A1E"/>
                </a:solidFill>
                <a:latin typeface="Trebuchet MS"/>
                <a:cs typeface="Trebuchet MS"/>
              </a:rPr>
              <a:t>y</a:t>
            </a:r>
            <a:r>
              <a:rPr sz="1200" spc="-70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A72A1E"/>
                </a:solidFill>
                <a:latin typeface="Trebuchet MS"/>
                <a:cs typeface="Trebuchet MS"/>
              </a:rPr>
              <a:t>adoption  </a:t>
            </a:r>
            <a:r>
              <a:rPr sz="1200" spc="-30" dirty="0">
                <a:solidFill>
                  <a:srgbClr val="A72A1E"/>
                </a:solidFill>
                <a:latin typeface="Trebuchet MS"/>
                <a:cs typeface="Trebuchet MS"/>
              </a:rPr>
              <a:t>lifecycle</a:t>
            </a:r>
            <a:endParaRPr sz="1200">
              <a:latin typeface="Trebuchet MS"/>
              <a:cs typeface="Trebuchet MS"/>
            </a:endParaRPr>
          </a:p>
          <a:p>
            <a:pPr marL="149860" indent="-13779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-15" dirty="0">
                <a:solidFill>
                  <a:srgbClr val="A72A1E"/>
                </a:solidFill>
                <a:latin typeface="Trebuchet MS"/>
                <a:cs typeface="Trebuchet MS"/>
              </a:rPr>
              <a:t>Trade-offs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0065" y="1488554"/>
            <a:ext cx="888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A72A1E"/>
                </a:solidFill>
                <a:latin typeface="Trebuchet MS"/>
                <a:cs typeface="Trebuchet MS"/>
              </a:rPr>
              <a:t>Recommend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2450" y="1488554"/>
            <a:ext cx="608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solidFill>
                  <a:srgbClr val="A72A1E"/>
                </a:solidFill>
                <a:latin typeface="Trebuchet MS"/>
                <a:cs typeface="Trebuchet MS"/>
              </a:rPr>
              <a:t>Evaluate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03404" y="1538258"/>
            <a:ext cx="4012565" cy="913765"/>
            <a:chOff x="4503404" y="1538258"/>
            <a:chExt cx="4012565" cy="913765"/>
          </a:xfrm>
        </p:grpSpPr>
        <p:sp>
          <p:nvSpPr>
            <p:cNvPr id="6" name="object 6"/>
            <p:cNvSpPr/>
            <p:nvPr/>
          </p:nvSpPr>
          <p:spPr>
            <a:xfrm>
              <a:off x="5834801" y="1543021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B02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50453" y="2154227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2065499" y="143399"/>
                  </a:moveTo>
                  <a:lnTo>
                    <a:pt x="139028" y="143399"/>
                  </a:lnTo>
                  <a:lnTo>
                    <a:pt x="0" y="0"/>
                  </a:lnTo>
                  <a:lnTo>
                    <a:pt x="1926470" y="0"/>
                  </a:lnTo>
                  <a:lnTo>
                    <a:pt x="2065499" y="143399"/>
                  </a:lnTo>
                  <a:close/>
                </a:path>
              </a:pathLst>
            </a:custGeom>
            <a:solidFill>
              <a:srgbClr val="B02C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50436" y="2308050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1926470" y="143399"/>
                  </a:moveTo>
                  <a:lnTo>
                    <a:pt x="0" y="143399"/>
                  </a:lnTo>
                  <a:lnTo>
                    <a:pt x="139028" y="0"/>
                  </a:lnTo>
                  <a:lnTo>
                    <a:pt x="2065499" y="0"/>
                  </a:lnTo>
                  <a:lnTo>
                    <a:pt x="1926470" y="143399"/>
                  </a:lnTo>
                  <a:close/>
                </a:path>
              </a:pathLst>
            </a:custGeom>
            <a:solidFill>
              <a:srgbClr val="802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404" y="2154225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834799" y="143399"/>
                  </a:moveTo>
                  <a:lnTo>
                    <a:pt x="139029" y="143399"/>
                  </a:lnTo>
                  <a:lnTo>
                    <a:pt x="0" y="0"/>
                  </a:lnTo>
                  <a:lnTo>
                    <a:pt x="1695771" y="0"/>
                  </a:lnTo>
                  <a:lnTo>
                    <a:pt x="1834799" y="143399"/>
                  </a:lnTo>
                  <a:close/>
                </a:path>
              </a:pathLst>
            </a:custGeom>
            <a:solidFill>
              <a:srgbClr val="B02C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3504" y="2308049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695771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1834799" y="0"/>
                  </a:lnTo>
                  <a:lnTo>
                    <a:pt x="1695771" y="143399"/>
                  </a:lnTo>
                  <a:close/>
                </a:path>
              </a:pathLst>
            </a:custGeom>
            <a:solidFill>
              <a:srgbClr val="802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8323" y="2154227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2065499" y="143399"/>
                  </a:moveTo>
                  <a:lnTo>
                    <a:pt x="139028" y="143399"/>
                  </a:lnTo>
                  <a:lnTo>
                    <a:pt x="0" y="0"/>
                  </a:lnTo>
                  <a:lnTo>
                    <a:pt x="1926470" y="0"/>
                  </a:lnTo>
                  <a:lnTo>
                    <a:pt x="2065499" y="143399"/>
                  </a:lnTo>
                  <a:close/>
                </a:path>
              </a:pathLst>
            </a:custGeom>
            <a:solidFill>
              <a:srgbClr val="B02C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8306" y="2308050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1926470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2065499" y="0"/>
                  </a:lnTo>
                  <a:lnTo>
                    <a:pt x="1926470" y="143399"/>
                  </a:lnTo>
                  <a:close/>
                </a:path>
              </a:pathLst>
            </a:custGeom>
            <a:solidFill>
              <a:srgbClr val="802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83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AI</a:t>
            </a:r>
            <a:r>
              <a:rPr spc="-40" dirty="0"/>
              <a:t> </a:t>
            </a:r>
            <a:r>
              <a:rPr spc="-10" dirty="0"/>
              <a:t>Solution</a:t>
            </a:r>
            <a:r>
              <a:rPr spc="-35" dirty="0"/>
              <a:t> </a:t>
            </a:r>
            <a:r>
              <a:rPr spc="-5" dirty="0"/>
              <a:t>Research</a:t>
            </a:r>
            <a:r>
              <a:rPr spc="-30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9696" y="1488554"/>
            <a:ext cx="927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A72A1E"/>
                </a:solidFill>
                <a:latin typeface="Trebuchet MS"/>
                <a:cs typeface="Trebuchet MS"/>
              </a:rPr>
              <a:t>Se</a:t>
            </a:r>
            <a:r>
              <a:rPr sz="1200" b="1" dirty="0">
                <a:solidFill>
                  <a:srgbClr val="A72A1E"/>
                </a:solidFill>
                <a:latin typeface="Trebuchet MS"/>
                <a:cs typeface="Trebuchet MS"/>
              </a:rPr>
              <a:t>t</a:t>
            </a:r>
            <a:r>
              <a:rPr sz="1200" b="1" spc="-65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b="1" spc="-55" dirty="0">
                <a:solidFill>
                  <a:srgbClr val="A72A1E"/>
                </a:solidFill>
                <a:latin typeface="Trebuchet MS"/>
                <a:cs typeface="Trebuchet MS"/>
              </a:rPr>
              <a:t>th</a:t>
            </a:r>
            <a:r>
              <a:rPr sz="1200" b="1" spc="-60" dirty="0">
                <a:solidFill>
                  <a:srgbClr val="A72A1E"/>
                </a:solidFill>
                <a:latin typeface="Trebuchet MS"/>
                <a:cs typeface="Trebuchet MS"/>
              </a:rPr>
              <a:t>e</a:t>
            </a:r>
            <a:r>
              <a:rPr sz="1200" b="1" spc="-65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A72A1E"/>
                </a:solidFill>
                <a:latin typeface="Trebuchet MS"/>
                <a:cs typeface="Trebuchet MS"/>
              </a:rPr>
              <a:t>stage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2539" y="2812908"/>
            <a:ext cx="941705" cy="8636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9860" indent="-137795">
              <a:lnSpc>
                <a:spcPct val="100000"/>
              </a:lnSpc>
              <a:spcBef>
                <a:spcPts val="3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20" dirty="0">
                <a:solidFill>
                  <a:srgbClr val="A72A1E"/>
                </a:solidFill>
                <a:latin typeface="Trebuchet MS"/>
                <a:cs typeface="Trebuchet MS"/>
              </a:rPr>
              <a:t>Goals</a:t>
            </a:r>
            <a:endParaRPr sz="1200">
              <a:latin typeface="Trebuchet MS"/>
              <a:cs typeface="Trebuchet MS"/>
            </a:endParaRPr>
          </a:p>
          <a:p>
            <a:pPr marL="149860" indent="-13779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-5" dirty="0">
                <a:solidFill>
                  <a:srgbClr val="A72A1E"/>
                </a:solidFill>
                <a:latin typeface="Trebuchet MS"/>
                <a:cs typeface="Trebuchet MS"/>
              </a:rPr>
              <a:t>Storyboard</a:t>
            </a:r>
            <a:endParaRPr sz="1200">
              <a:latin typeface="Trebuchet MS"/>
              <a:cs typeface="Trebuchet MS"/>
            </a:endParaRPr>
          </a:p>
          <a:p>
            <a:pPr marL="149860" indent="-13779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60" dirty="0">
                <a:solidFill>
                  <a:srgbClr val="A72A1E"/>
                </a:solidFill>
                <a:latin typeface="Trebuchet MS"/>
                <a:cs typeface="Trebuchet MS"/>
              </a:rPr>
              <a:t>KPIs</a:t>
            </a:r>
            <a:endParaRPr sz="1200">
              <a:latin typeface="Trebuchet MS"/>
              <a:cs typeface="Trebuchet MS"/>
            </a:endParaRPr>
          </a:p>
          <a:p>
            <a:pPr marL="149860" indent="-137795">
              <a:lnSpc>
                <a:spcPct val="100000"/>
              </a:lnSpc>
              <a:spcBef>
                <a:spcPts val="210"/>
              </a:spcBef>
              <a:buFont typeface="Arial"/>
              <a:buChar char="●"/>
              <a:tabLst>
                <a:tab pos="150495" algn="l"/>
              </a:tabLst>
            </a:pPr>
            <a:r>
              <a:rPr sz="1200" dirty="0">
                <a:solidFill>
                  <a:srgbClr val="A72A1E"/>
                </a:solidFill>
                <a:latin typeface="Trebuchet MS"/>
                <a:cs typeface="Trebuchet MS"/>
              </a:rPr>
              <a:t>Constraints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3984" y="2154227"/>
            <a:ext cx="2065655" cy="297815"/>
            <a:chOff x="613984" y="2154227"/>
            <a:chExt cx="2065655" cy="297815"/>
          </a:xfrm>
        </p:grpSpPr>
        <p:sp>
          <p:nvSpPr>
            <p:cNvPr id="17" name="object 17"/>
            <p:cNvSpPr/>
            <p:nvPr/>
          </p:nvSpPr>
          <p:spPr>
            <a:xfrm>
              <a:off x="614001" y="2154227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5" h="143510">
                  <a:moveTo>
                    <a:pt x="2065499" y="143399"/>
                  </a:moveTo>
                  <a:lnTo>
                    <a:pt x="139029" y="143399"/>
                  </a:lnTo>
                  <a:lnTo>
                    <a:pt x="0" y="0"/>
                  </a:lnTo>
                  <a:lnTo>
                    <a:pt x="1926470" y="0"/>
                  </a:lnTo>
                  <a:lnTo>
                    <a:pt x="2065499" y="143399"/>
                  </a:lnTo>
                  <a:close/>
                </a:path>
              </a:pathLst>
            </a:custGeom>
            <a:solidFill>
              <a:srgbClr val="B02C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3984" y="2308050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5" h="143510">
                  <a:moveTo>
                    <a:pt x="1926470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2065499" y="0"/>
                  </a:lnTo>
                  <a:lnTo>
                    <a:pt x="1926470" y="143399"/>
                  </a:lnTo>
                  <a:close/>
                </a:path>
              </a:pathLst>
            </a:custGeom>
            <a:solidFill>
              <a:srgbClr val="802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727384" y="1488554"/>
            <a:ext cx="1155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solidFill>
                  <a:srgbClr val="A72A1E"/>
                </a:solidFill>
                <a:latin typeface="Trebuchet MS"/>
                <a:cs typeface="Trebuchet MS"/>
              </a:rPr>
              <a:t>Gathe</a:t>
            </a:r>
            <a:r>
              <a:rPr sz="1200" b="1" spc="-30" dirty="0">
                <a:solidFill>
                  <a:srgbClr val="A72A1E"/>
                </a:solidFill>
                <a:latin typeface="Trebuchet MS"/>
                <a:cs typeface="Trebuchet MS"/>
              </a:rPr>
              <a:t>r</a:t>
            </a:r>
            <a:r>
              <a:rPr sz="1200" b="1" spc="-65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A72A1E"/>
                </a:solidFill>
                <a:latin typeface="Trebuchet MS"/>
                <a:cs typeface="Trebuchet MS"/>
              </a:rPr>
              <a:t>solutions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4840" y="2812908"/>
            <a:ext cx="1502410" cy="4445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9860" indent="-137795">
              <a:lnSpc>
                <a:spcPct val="100000"/>
              </a:lnSpc>
              <a:spcBef>
                <a:spcPts val="3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10" dirty="0">
                <a:solidFill>
                  <a:srgbClr val="A72A1E"/>
                </a:solidFill>
                <a:latin typeface="Trebuchet MS"/>
                <a:cs typeface="Trebuchet MS"/>
              </a:rPr>
              <a:t>Resea</a:t>
            </a:r>
            <a:r>
              <a:rPr sz="1200" spc="-5" dirty="0">
                <a:solidFill>
                  <a:srgbClr val="A72A1E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A72A1E"/>
                </a:solidFill>
                <a:latin typeface="Trebuchet MS"/>
                <a:cs typeface="Trebuchet MS"/>
              </a:rPr>
              <a:t>c</a:t>
            </a:r>
            <a:r>
              <a:rPr sz="1200" spc="20" dirty="0">
                <a:solidFill>
                  <a:srgbClr val="A72A1E"/>
                </a:solidFill>
                <a:latin typeface="Trebuchet MS"/>
                <a:cs typeface="Trebuchet MS"/>
              </a:rPr>
              <a:t>h</a:t>
            </a:r>
            <a:r>
              <a:rPr sz="1200" spc="-70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A72A1E"/>
                </a:solidFill>
                <a:latin typeface="Trebuchet MS"/>
                <a:cs typeface="Trebuchet MS"/>
              </a:rPr>
              <a:t>p</a:t>
            </a:r>
            <a:r>
              <a:rPr sz="1200" spc="-40" dirty="0">
                <a:solidFill>
                  <a:srgbClr val="A72A1E"/>
                </a:solidFill>
                <a:latin typeface="Trebuchet MS"/>
                <a:cs typeface="Trebuchet MS"/>
              </a:rPr>
              <a:t>r</a:t>
            </a:r>
            <a:r>
              <a:rPr sz="1200" spc="35" dirty="0">
                <a:solidFill>
                  <a:srgbClr val="A72A1E"/>
                </a:solidFill>
                <a:latin typeface="Trebuchet MS"/>
                <a:cs typeface="Trebuchet MS"/>
              </a:rPr>
              <a:t>oposals</a:t>
            </a:r>
            <a:endParaRPr sz="1200">
              <a:latin typeface="Trebuchet MS"/>
              <a:cs typeface="Trebuchet MS"/>
            </a:endParaRPr>
          </a:p>
          <a:p>
            <a:pPr marL="149860" indent="-137795">
              <a:lnSpc>
                <a:spcPct val="100000"/>
              </a:lnSpc>
              <a:spcBef>
                <a:spcPts val="209"/>
              </a:spcBef>
              <a:buFont typeface="Arial"/>
              <a:buChar char="●"/>
              <a:tabLst>
                <a:tab pos="150495" algn="l"/>
              </a:tabLst>
            </a:pPr>
            <a:r>
              <a:rPr sz="1200" spc="-5" dirty="0">
                <a:solidFill>
                  <a:srgbClr val="A72A1E"/>
                </a:solidFill>
                <a:latin typeface="Trebuchet MS"/>
                <a:cs typeface="Trebuchet MS"/>
              </a:rPr>
              <a:t>Solutio</a:t>
            </a:r>
            <a:r>
              <a:rPr sz="1200" dirty="0">
                <a:solidFill>
                  <a:srgbClr val="A72A1E"/>
                </a:solidFill>
                <a:latin typeface="Trebuchet MS"/>
                <a:cs typeface="Trebuchet MS"/>
              </a:rPr>
              <a:t>n</a:t>
            </a:r>
            <a:r>
              <a:rPr sz="1200" spc="-70" dirty="0">
                <a:solidFill>
                  <a:srgbClr val="A72A1E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A72A1E"/>
                </a:solidFill>
                <a:latin typeface="Trebuchet MS"/>
                <a:cs typeface="Trebuchet MS"/>
              </a:rPr>
              <a:t>p</a:t>
            </a:r>
            <a:r>
              <a:rPr sz="1200" spc="-40" dirty="0">
                <a:solidFill>
                  <a:srgbClr val="A72A1E"/>
                </a:solidFill>
                <a:latin typeface="Trebuchet MS"/>
                <a:cs typeface="Trebuchet MS"/>
              </a:rPr>
              <a:t>r</a:t>
            </a:r>
            <a:r>
              <a:rPr sz="1200" spc="35" dirty="0">
                <a:solidFill>
                  <a:srgbClr val="A72A1E"/>
                </a:solidFill>
                <a:latin typeface="Trebuchet MS"/>
                <a:cs typeface="Trebuchet MS"/>
              </a:rPr>
              <a:t>oposals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6239" y="1538258"/>
            <a:ext cx="6880225" cy="1225550"/>
            <a:chOff x="1626239" y="1538258"/>
            <a:chExt cx="6880225" cy="1225550"/>
          </a:xfrm>
        </p:grpSpPr>
        <p:sp>
          <p:nvSpPr>
            <p:cNvPr id="22" name="object 22"/>
            <p:cNvSpPr/>
            <p:nvPr/>
          </p:nvSpPr>
          <p:spPr>
            <a:xfrm>
              <a:off x="3886595" y="1543021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B02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9113" y="2154227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2065500" y="143399"/>
                  </a:moveTo>
                  <a:lnTo>
                    <a:pt x="139029" y="143399"/>
                  </a:lnTo>
                  <a:lnTo>
                    <a:pt x="0" y="0"/>
                  </a:lnTo>
                  <a:lnTo>
                    <a:pt x="1926470" y="0"/>
                  </a:lnTo>
                  <a:lnTo>
                    <a:pt x="2065500" y="143399"/>
                  </a:lnTo>
                  <a:close/>
                </a:path>
              </a:pathLst>
            </a:custGeom>
            <a:solidFill>
              <a:srgbClr val="B02C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59096" y="2308050"/>
              <a:ext cx="2065655" cy="143510"/>
            </a:xfrm>
            <a:custGeom>
              <a:avLst/>
              <a:gdLst/>
              <a:ahLst/>
              <a:cxnLst/>
              <a:rect l="l" t="t" r="r" b="b"/>
              <a:pathLst>
                <a:path w="2065654" h="143510">
                  <a:moveTo>
                    <a:pt x="1926470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2065500" y="0"/>
                  </a:lnTo>
                  <a:lnTo>
                    <a:pt x="1926470" y="143399"/>
                  </a:lnTo>
                  <a:close/>
                </a:path>
              </a:pathLst>
            </a:custGeom>
            <a:solidFill>
              <a:srgbClr val="8020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46434" y="1543021"/>
              <a:ext cx="6555105" cy="742315"/>
            </a:xfrm>
            <a:custGeom>
              <a:avLst/>
              <a:gdLst/>
              <a:ahLst/>
              <a:cxnLst/>
              <a:rect l="l" t="t" r="r" b="b"/>
              <a:pathLst>
                <a:path w="6555105" h="742314">
                  <a:moveTo>
                    <a:pt x="0" y="0"/>
                  </a:moveTo>
                  <a:lnTo>
                    <a:pt x="718499" y="741899"/>
                  </a:lnTo>
                </a:path>
                <a:path w="6555105" h="742314">
                  <a:moveTo>
                    <a:pt x="5836566" y="0"/>
                  </a:moveTo>
                  <a:lnTo>
                    <a:pt x="6555066" y="741899"/>
                  </a:lnTo>
                </a:path>
              </a:pathLst>
            </a:custGeom>
            <a:ln w="9524">
              <a:solidFill>
                <a:srgbClr val="B02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6734" y="2451450"/>
              <a:ext cx="0" cy="264160"/>
            </a:xfrm>
            <a:custGeom>
              <a:avLst/>
              <a:gdLst/>
              <a:ahLst/>
              <a:cxnLst/>
              <a:rect l="l" t="t" r="r" b="b"/>
              <a:pathLst>
                <a:path h="264160">
                  <a:moveTo>
                    <a:pt x="0" y="0"/>
                  </a:moveTo>
                  <a:lnTo>
                    <a:pt x="0" y="264149"/>
                  </a:lnTo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1001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31001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91847" y="2451450"/>
              <a:ext cx="0" cy="264160"/>
            </a:xfrm>
            <a:custGeom>
              <a:avLst/>
              <a:gdLst/>
              <a:ahLst/>
              <a:cxnLst/>
              <a:rect l="l" t="t" r="r" b="b"/>
              <a:pathLst>
                <a:path h="264160">
                  <a:moveTo>
                    <a:pt x="0" y="0"/>
                  </a:moveTo>
                  <a:lnTo>
                    <a:pt x="0" y="264149"/>
                  </a:lnTo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76113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76113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76546" y="2451450"/>
              <a:ext cx="0" cy="264160"/>
            </a:xfrm>
            <a:custGeom>
              <a:avLst/>
              <a:gdLst/>
              <a:ahLst/>
              <a:cxnLst/>
              <a:rect l="l" t="t" r="r" b="b"/>
              <a:pathLst>
                <a:path h="264160">
                  <a:moveTo>
                    <a:pt x="0" y="0"/>
                  </a:moveTo>
                  <a:lnTo>
                    <a:pt x="0" y="264149"/>
                  </a:lnTo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60813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60813" y="27156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65844" y="4052713"/>
            <a:ext cx="753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10" dirty="0">
                <a:latin typeface="Trebuchet MS"/>
                <a:cs typeface="Trebuchet MS"/>
              </a:rPr>
              <a:t>P</a:t>
            </a:r>
            <a:r>
              <a:rPr sz="1400" b="1" spc="145" dirty="0">
                <a:latin typeface="Trebuchet MS"/>
                <a:cs typeface="Trebuchet MS"/>
              </a:rPr>
              <a:t>M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W</a:t>
            </a:r>
            <a:r>
              <a:rPr sz="1400" b="1" spc="-45" dirty="0">
                <a:latin typeface="Trebuchet MS"/>
                <a:cs typeface="Trebuchet MS"/>
              </a:rPr>
              <a:t>ork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28396" y="4052713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latin typeface="Trebuchet MS"/>
                <a:cs typeface="Trebuchet MS"/>
              </a:rPr>
              <a:t>D</a:t>
            </a:r>
            <a:r>
              <a:rPr sz="1400" b="1" spc="65" dirty="0">
                <a:latin typeface="Trebuchet MS"/>
                <a:cs typeface="Trebuchet MS"/>
              </a:rPr>
              <a:t>S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W</a:t>
            </a:r>
            <a:r>
              <a:rPr sz="1400" b="1" spc="-45" dirty="0">
                <a:latin typeface="Trebuchet MS"/>
                <a:cs typeface="Trebuchet MS"/>
              </a:rPr>
              <a:t>ork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19859" y="4018422"/>
            <a:ext cx="725170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400" b="1" spc="80" dirty="0">
                <a:latin typeface="Trebuchet MS"/>
                <a:cs typeface="Trebuchet MS"/>
              </a:rPr>
              <a:t>D</a:t>
            </a:r>
            <a:r>
              <a:rPr sz="1400" b="1" spc="65" dirty="0">
                <a:latin typeface="Trebuchet MS"/>
                <a:cs typeface="Trebuchet MS"/>
              </a:rPr>
              <a:t>S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-70" dirty="0">
                <a:latin typeface="Trebuchet MS"/>
                <a:cs typeface="Trebuchet MS"/>
              </a:rPr>
              <a:t>&amp;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125" dirty="0">
                <a:latin typeface="Trebuchet MS"/>
                <a:cs typeface="Trebuchet MS"/>
              </a:rPr>
              <a:t>PM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400" b="1" spc="-45" dirty="0">
                <a:latin typeface="Trebuchet MS"/>
                <a:cs typeface="Trebuchet MS"/>
              </a:rPr>
              <a:t>Work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06770" y="4052713"/>
            <a:ext cx="753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10" dirty="0">
                <a:latin typeface="Trebuchet MS"/>
                <a:cs typeface="Trebuchet MS"/>
              </a:rPr>
              <a:t>P</a:t>
            </a:r>
            <a:r>
              <a:rPr sz="1400" b="1" spc="145" dirty="0">
                <a:latin typeface="Trebuchet MS"/>
                <a:cs typeface="Trebuchet MS"/>
              </a:rPr>
              <a:t>M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W</a:t>
            </a:r>
            <a:r>
              <a:rPr sz="1400" b="1" spc="-45" dirty="0">
                <a:latin typeface="Trebuchet MS"/>
                <a:cs typeface="Trebuchet MS"/>
              </a:rPr>
              <a:t>ork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3172" y="21540"/>
            <a:ext cx="29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595959"/>
                </a:solidFill>
                <a:latin typeface="Calibri"/>
                <a:cs typeface="Calibri"/>
              </a:rPr>
              <a:t>39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231" y="21540"/>
            <a:ext cx="158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0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9824" y="1149037"/>
            <a:ext cx="8691245" cy="1636395"/>
          </a:xfrm>
          <a:custGeom>
            <a:avLst/>
            <a:gdLst/>
            <a:ahLst/>
            <a:cxnLst/>
            <a:rect l="l" t="t" r="r" b="b"/>
            <a:pathLst>
              <a:path w="8691245" h="1636395">
                <a:moveTo>
                  <a:pt x="492463" y="1636200"/>
                </a:moveTo>
                <a:lnTo>
                  <a:pt x="0" y="818100"/>
                </a:lnTo>
                <a:lnTo>
                  <a:pt x="492463" y="0"/>
                </a:lnTo>
                <a:lnTo>
                  <a:pt x="492463" y="409049"/>
                </a:lnTo>
                <a:lnTo>
                  <a:pt x="8690699" y="409049"/>
                </a:lnTo>
                <a:lnTo>
                  <a:pt x="8690699" y="1227150"/>
                </a:lnTo>
                <a:lnTo>
                  <a:pt x="492463" y="1227150"/>
                </a:lnTo>
                <a:lnTo>
                  <a:pt x="492463" y="163620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743" y="1734857"/>
            <a:ext cx="1120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On-Premises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31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Rent</a:t>
            </a:r>
            <a:r>
              <a:rPr spc="-20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spc="-10" dirty="0"/>
              <a:t>Buy</a:t>
            </a:r>
            <a:r>
              <a:rPr spc="-2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spc="-10" dirty="0"/>
              <a:t>Build</a:t>
            </a:r>
            <a:r>
              <a:rPr spc="-25" dirty="0"/>
              <a:t> </a:t>
            </a:r>
            <a:r>
              <a:rPr dirty="0"/>
              <a:t>vs.</a:t>
            </a:r>
            <a:r>
              <a:rPr spc="-170" dirty="0"/>
              <a:t> </a:t>
            </a:r>
            <a:r>
              <a:rPr spc="-5" dirty="0"/>
              <a:t>Acquire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7378" y="1623784"/>
            <a:ext cx="10712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" algn="ctr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IaaS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Infrastructure  as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9655" y="1623784"/>
            <a:ext cx="97409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endParaRPr sz="1400">
              <a:latin typeface="Arial"/>
              <a:cs typeface="Arial"/>
            </a:endParaRPr>
          </a:p>
          <a:p>
            <a:pPr marL="12700" marR="5080" indent="14287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Platform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5468" y="1623784"/>
            <a:ext cx="97409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SaaS</a:t>
            </a:r>
            <a:endParaRPr sz="1400">
              <a:latin typeface="Arial"/>
              <a:cs typeface="Arial"/>
            </a:endParaRPr>
          </a:p>
          <a:p>
            <a:pPr marL="12700" marR="5080" indent="123189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1412" y="1699984"/>
            <a:ext cx="794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3rd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Party </a:t>
            </a:r>
            <a:r>
              <a:rPr sz="14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Partners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0455" y="2573648"/>
            <a:ext cx="1317625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18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 Clou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AI  </a:t>
            </a:r>
            <a:r>
              <a:rPr sz="1400" dirty="0">
                <a:latin typeface="Arial"/>
                <a:cs typeface="Arial"/>
              </a:rPr>
              <a:t>ML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AWS</a:t>
            </a:r>
            <a:endParaRPr sz="1400">
              <a:latin typeface="Arial"/>
              <a:cs typeface="Arial"/>
            </a:endParaRPr>
          </a:p>
          <a:p>
            <a:pPr marL="46990" marR="38100" indent="-635" algn="ctr">
              <a:lnSpc>
                <a:spcPct val="151800"/>
              </a:lnSpc>
            </a:pPr>
            <a:r>
              <a:rPr sz="1400" spc="-5" dirty="0">
                <a:latin typeface="Arial"/>
                <a:cs typeface="Arial"/>
              </a:rPr>
              <a:t>IBM </a:t>
            </a:r>
            <a:r>
              <a:rPr sz="1400" spc="-15" dirty="0">
                <a:latin typeface="Arial"/>
                <a:cs typeface="Arial"/>
              </a:rPr>
              <a:t>Watson 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Microsoft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Azure  DataRobot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Algorithmia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2564" y="2573648"/>
            <a:ext cx="1362710" cy="19685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69"/>
              </a:spcBef>
            </a:pPr>
            <a:r>
              <a:rPr sz="1400" spc="-55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 D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AMIs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51800"/>
              </a:lnSpc>
            </a:pPr>
            <a:r>
              <a:rPr sz="1400" spc="-5" dirty="0">
                <a:latin typeface="Arial"/>
                <a:cs typeface="Arial"/>
              </a:rPr>
              <a:t>GC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 Engine  IBM </a:t>
            </a:r>
            <a:r>
              <a:rPr sz="1400" spc="-15" dirty="0">
                <a:latin typeface="Arial"/>
                <a:cs typeface="Arial"/>
              </a:rPr>
              <a:t>Watson 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Microsoft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Azure  Heroku</a:t>
            </a:r>
            <a:endParaRPr sz="14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8030" y="2573648"/>
            <a:ext cx="1249680" cy="26162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400" spc="-5" dirty="0">
                <a:latin typeface="Arial"/>
                <a:cs typeface="Arial"/>
              </a:rPr>
              <a:t>NVIDIA</a:t>
            </a:r>
            <a:endParaRPr sz="1400">
              <a:latin typeface="Arial"/>
              <a:cs typeface="Arial"/>
            </a:endParaRPr>
          </a:p>
          <a:p>
            <a:pPr marL="12700" marR="5080" indent="-1905" algn="ctr">
              <a:lnSpc>
                <a:spcPct val="151800"/>
              </a:lnSpc>
            </a:pPr>
            <a:r>
              <a:rPr sz="1400" spc="-5" dirty="0">
                <a:latin typeface="Arial"/>
                <a:cs typeface="Arial"/>
              </a:rPr>
              <a:t>Google GCP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Amazo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WS  </a:t>
            </a:r>
            <a:r>
              <a:rPr sz="1400" dirty="0">
                <a:latin typeface="Arial"/>
                <a:cs typeface="Arial"/>
              </a:rPr>
              <a:t>Microsoft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Azure  IBM Cloud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Alibaba Cloud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Oracle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Cloud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1956" y="2573648"/>
            <a:ext cx="114998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518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Accenture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Ernst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Young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McKinsey &amp;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Company 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IBM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958" y="2573648"/>
            <a:ext cx="1280160" cy="22923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400" spc="-5" dirty="0">
                <a:latin typeface="Arial"/>
                <a:cs typeface="Arial"/>
              </a:rPr>
              <a:t>NVIDIA</a:t>
            </a:r>
            <a:endParaRPr sz="1400">
              <a:latin typeface="Arial"/>
              <a:cs typeface="Arial"/>
            </a:endParaRPr>
          </a:p>
          <a:p>
            <a:pPr marL="41910" marR="34290" indent="-635" algn="ctr">
              <a:lnSpc>
                <a:spcPct val="151800"/>
              </a:lnSpc>
            </a:pPr>
            <a:r>
              <a:rPr sz="1400" spc="-25" dirty="0">
                <a:latin typeface="Arial"/>
                <a:cs typeface="Arial"/>
              </a:rPr>
              <a:t>Tensorflow 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Deeplearning4j  </a:t>
            </a:r>
            <a:r>
              <a:rPr sz="1400" spc="-10" dirty="0">
                <a:latin typeface="Arial"/>
                <a:cs typeface="Arial"/>
              </a:rPr>
              <a:t>Caffe2</a:t>
            </a:r>
            <a:endParaRPr sz="1400">
              <a:latin typeface="Arial"/>
              <a:cs typeface="Arial"/>
            </a:endParaRPr>
          </a:p>
          <a:p>
            <a:pPr marL="12700" marR="5080" indent="-635" algn="ctr">
              <a:lnSpc>
                <a:spcPct val="151800"/>
              </a:lnSpc>
            </a:pPr>
            <a:r>
              <a:rPr sz="1400" dirty="0">
                <a:latin typeface="Arial"/>
                <a:cs typeface="Arial"/>
              </a:rPr>
              <a:t>Mxnet 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Microsoft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CNTK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586" y="21540"/>
            <a:ext cx="298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60" dirty="0">
                <a:solidFill>
                  <a:srgbClr val="595959"/>
                </a:solidFill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4325" y="1782904"/>
            <a:ext cx="829944" cy="325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5" dirty="0">
                <a:solidFill>
                  <a:srgbClr val="595959"/>
                </a:solidFill>
                <a:latin typeface="Arial"/>
                <a:cs typeface="Arial"/>
              </a:rPr>
              <a:t>Azure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sky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outdoo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fiel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d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 marR="153035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sport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(74%) 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game</a:t>
            </a:r>
            <a:endParaRPr sz="1000">
              <a:latin typeface="Arial"/>
              <a:cs typeface="Arial"/>
            </a:endParaRPr>
          </a:p>
          <a:p>
            <a:pPr marL="12700" marR="32893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small </a:t>
            </a:r>
            <a:r>
              <a:rPr sz="10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holding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man </a:t>
            </a:r>
            <a:r>
              <a:rPr sz="10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woman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green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standing 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little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frisbee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park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wearing </a:t>
            </a:r>
            <a:r>
              <a:rPr sz="1000" spc="-2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walking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 red </a:t>
            </a:r>
            <a:r>
              <a:rPr sz="10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playing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975" y="1749680"/>
            <a:ext cx="1076960" cy="21361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b="1" spc="-30" dirty="0">
                <a:solidFill>
                  <a:srgbClr val="595959"/>
                </a:solidFill>
                <a:latin typeface="Arial"/>
                <a:cs typeface="Arial"/>
              </a:rPr>
              <a:t>AWS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Huma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Peopl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Perso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Anima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Flora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Plant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Countrysid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Hill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Nature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Outdoors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5425" y="1782904"/>
            <a:ext cx="1499235" cy="310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5" dirty="0">
                <a:solidFill>
                  <a:srgbClr val="595959"/>
                </a:solidFill>
                <a:latin typeface="Arial"/>
                <a:cs typeface="Arial"/>
              </a:rPr>
              <a:t>GCP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Grassland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Mammal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(92%)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595959"/>
                </a:solidFill>
                <a:latin typeface="Arial"/>
                <a:cs typeface="Arial"/>
              </a:rPr>
              <a:t>Vertebrate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Obedience</a:t>
            </a:r>
            <a:r>
              <a:rPr sz="10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0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Obedience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Arial"/>
                <a:cs typeface="Arial"/>
              </a:rPr>
              <a:t>Trial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Field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Lawn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(72%)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Dog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Arial"/>
                <a:cs typeface="Arial"/>
              </a:rPr>
              <a:t>Walking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Meadow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(71%)</a:t>
            </a:r>
            <a:endParaRPr sz="1000">
              <a:latin typeface="Arial"/>
              <a:cs typeface="Arial"/>
            </a:endParaRPr>
          </a:p>
          <a:p>
            <a:pPr marL="12700" marR="8128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Dog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Like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Mammal</a:t>
            </a:r>
            <a:r>
              <a:rPr sz="10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(67%) </a:t>
            </a:r>
            <a:r>
              <a:rPr sz="1000" spc="-2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Pasture</a:t>
            </a:r>
            <a:r>
              <a:rPr sz="1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(60%)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Plant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595959"/>
                </a:solidFill>
                <a:latin typeface="Arial"/>
                <a:cs typeface="Arial"/>
              </a:rPr>
              <a:t>Walking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Lure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Coursing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Ecoregion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(55%)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Fun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Family</a:t>
            </a:r>
            <a:r>
              <a:rPr sz="10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(52%)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Landscape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(51%)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0924" y="1782904"/>
            <a:ext cx="1049020" cy="325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5" dirty="0">
                <a:solidFill>
                  <a:srgbClr val="595959"/>
                </a:solidFill>
                <a:latin typeface="Arial"/>
                <a:cs typeface="Arial"/>
              </a:rPr>
              <a:t>Clarifyai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grass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gol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landscape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(97%)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mammal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competition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recreation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(94%)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leisure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(93%)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adult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(92%)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outdoors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(91%)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golfer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hayfield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ball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lawn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(90%)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fun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canine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portrai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(86%)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park</a:t>
            </a: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(84%)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524" y="2031400"/>
            <a:ext cx="2560027" cy="17133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5975" y="1779041"/>
            <a:ext cx="1047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95959"/>
                </a:solidFill>
                <a:latin typeface="Arial"/>
                <a:cs typeface="Arial"/>
              </a:rPr>
              <a:t>Sample</a:t>
            </a:r>
            <a:r>
              <a:rPr sz="1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41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Evaluating</a:t>
            </a:r>
            <a:r>
              <a:rPr spc="-50" dirty="0"/>
              <a:t> </a:t>
            </a:r>
            <a:r>
              <a:rPr spc="-10" dirty="0"/>
              <a:t>SaaS</a:t>
            </a:r>
            <a:r>
              <a:rPr spc="-45" dirty="0"/>
              <a:t> </a:t>
            </a:r>
            <a:r>
              <a:rPr spc="-5" dirty="0"/>
              <a:t>Platforms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528" y="21540"/>
            <a:ext cx="254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r>
              <a:rPr sz="2000" b="1" spc="-240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542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Need</a:t>
            </a:r>
            <a:r>
              <a:rPr spc="-30" dirty="0"/>
              <a:t> </a:t>
            </a:r>
            <a:r>
              <a:rPr spc="-5" dirty="0"/>
              <a:t>for</a:t>
            </a:r>
            <a:r>
              <a:rPr spc="-185" dirty="0"/>
              <a:t> </a:t>
            </a:r>
            <a:r>
              <a:rPr spc="-5" dirty="0"/>
              <a:t>AI</a:t>
            </a:r>
            <a:r>
              <a:rPr spc="-30" dirty="0"/>
              <a:t> </a:t>
            </a:r>
            <a:r>
              <a:rPr spc="-5" dirty="0"/>
              <a:t>HW</a:t>
            </a:r>
            <a:r>
              <a:rPr spc="-180" dirty="0"/>
              <a:t> </a:t>
            </a:r>
            <a:r>
              <a:rPr spc="-5" dirty="0"/>
              <a:t>Accelerators</a:t>
            </a:r>
          </a:p>
        </p:txBody>
      </p:sp>
      <p:sp>
        <p:nvSpPr>
          <p:cNvPr id="3" name="object 3"/>
          <p:cNvSpPr/>
          <p:nvPr/>
        </p:nvSpPr>
        <p:spPr>
          <a:xfrm>
            <a:off x="666675" y="1360425"/>
            <a:ext cx="1322070" cy="1322070"/>
          </a:xfrm>
          <a:custGeom>
            <a:avLst/>
            <a:gdLst/>
            <a:ahLst/>
            <a:cxnLst/>
            <a:rect l="l" t="t" r="r" b="b"/>
            <a:pathLst>
              <a:path w="1322070" h="1322070">
                <a:moveTo>
                  <a:pt x="1101495" y="1321799"/>
                </a:moveTo>
                <a:lnTo>
                  <a:pt x="220304" y="1321799"/>
                </a:lnTo>
                <a:lnTo>
                  <a:pt x="175905" y="1317324"/>
                </a:lnTo>
                <a:lnTo>
                  <a:pt x="134551" y="1304487"/>
                </a:lnTo>
                <a:lnTo>
                  <a:pt x="97130" y="1284175"/>
                </a:lnTo>
                <a:lnTo>
                  <a:pt x="64525" y="1257274"/>
                </a:lnTo>
                <a:lnTo>
                  <a:pt x="37624" y="1224669"/>
                </a:lnTo>
                <a:lnTo>
                  <a:pt x="17312" y="1187248"/>
                </a:lnTo>
                <a:lnTo>
                  <a:pt x="4475" y="1145894"/>
                </a:lnTo>
                <a:lnTo>
                  <a:pt x="0" y="1101495"/>
                </a:lnTo>
                <a:lnTo>
                  <a:pt x="0" y="220304"/>
                </a:lnTo>
                <a:lnTo>
                  <a:pt x="4475" y="175905"/>
                </a:lnTo>
                <a:lnTo>
                  <a:pt x="17312" y="134551"/>
                </a:lnTo>
                <a:lnTo>
                  <a:pt x="37624" y="97130"/>
                </a:lnTo>
                <a:lnTo>
                  <a:pt x="64525" y="64525"/>
                </a:lnTo>
                <a:lnTo>
                  <a:pt x="97130" y="37624"/>
                </a:lnTo>
                <a:lnTo>
                  <a:pt x="134551" y="17312"/>
                </a:lnTo>
                <a:lnTo>
                  <a:pt x="175905" y="4475"/>
                </a:lnTo>
                <a:lnTo>
                  <a:pt x="220304" y="0"/>
                </a:lnTo>
                <a:lnTo>
                  <a:pt x="1101495" y="0"/>
                </a:lnTo>
                <a:lnTo>
                  <a:pt x="1144675" y="4272"/>
                </a:lnTo>
                <a:lnTo>
                  <a:pt x="1185802" y="16769"/>
                </a:lnTo>
                <a:lnTo>
                  <a:pt x="1223720" y="37013"/>
                </a:lnTo>
                <a:lnTo>
                  <a:pt x="1257274" y="64525"/>
                </a:lnTo>
                <a:lnTo>
                  <a:pt x="1284786" y="98079"/>
                </a:lnTo>
                <a:lnTo>
                  <a:pt x="1305030" y="135997"/>
                </a:lnTo>
                <a:lnTo>
                  <a:pt x="1317527" y="177124"/>
                </a:lnTo>
                <a:lnTo>
                  <a:pt x="1321799" y="220304"/>
                </a:lnTo>
                <a:lnTo>
                  <a:pt x="1321799" y="1101495"/>
                </a:lnTo>
                <a:lnTo>
                  <a:pt x="1317324" y="1145894"/>
                </a:lnTo>
                <a:lnTo>
                  <a:pt x="1304487" y="1187248"/>
                </a:lnTo>
                <a:lnTo>
                  <a:pt x="1284175" y="1224669"/>
                </a:lnTo>
                <a:lnTo>
                  <a:pt x="1257274" y="1257274"/>
                </a:lnTo>
                <a:lnTo>
                  <a:pt x="1224669" y="1284175"/>
                </a:lnTo>
                <a:lnTo>
                  <a:pt x="1187248" y="1304487"/>
                </a:lnTo>
                <a:lnTo>
                  <a:pt x="1145894" y="1317324"/>
                </a:lnTo>
                <a:lnTo>
                  <a:pt x="1101495" y="13217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6123" y="1772912"/>
            <a:ext cx="88201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CPU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ts val="980"/>
              </a:lnSpc>
              <a:spcBef>
                <a:spcPts val="10"/>
              </a:spcBef>
            </a:pPr>
            <a:r>
              <a:rPr sz="800" spc="-5" dirty="0">
                <a:latin typeface="Arial"/>
                <a:cs typeface="Arial"/>
              </a:rPr>
              <a:t>Centra</a:t>
            </a:r>
            <a:r>
              <a:rPr sz="800" dirty="0">
                <a:latin typeface="Arial"/>
                <a:cs typeface="Arial"/>
              </a:rPr>
              <a:t>l</a:t>
            </a:r>
            <a:r>
              <a:rPr sz="800" spc="-5" dirty="0">
                <a:latin typeface="Arial"/>
                <a:cs typeface="Arial"/>
              </a:rPr>
              <a:t> Processing  Unit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5891" y="1360425"/>
            <a:ext cx="1322070" cy="1322070"/>
          </a:xfrm>
          <a:custGeom>
            <a:avLst/>
            <a:gdLst/>
            <a:ahLst/>
            <a:cxnLst/>
            <a:rect l="l" t="t" r="r" b="b"/>
            <a:pathLst>
              <a:path w="1322070" h="1322070">
                <a:moveTo>
                  <a:pt x="1101495" y="1321799"/>
                </a:moveTo>
                <a:lnTo>
                  <a:pt x="220304" y="1321799"/>
                </a:lnTo>
                <a:lnTo>
                  <a:pt x="175905" y="1317324"/>
                </a:lnTo>
                <a:lnTo>
                  <a:pt x="134551" y="1304487"/>
                </a:lnTo>
                <a:lnTo>
                  <a:pt x="97130" y="1284175"/>
                </a:lnTo>
                <a:lnTo>
                  <a:pt x="64525" y="1257274"/>
                </a:lnTo>
                <a:lnTo>
                  <a:pt x="37624" y="1224669"/>
                </a:lnTo>
                <a:lnTo>
                  <a:pt x="17312" y="1187248"/>
                </a:lnTo>
                <a:lnTo>
                  <a:pt x="4475" y="1145894"/>
                </a:lnTo>
                <a:lnTo>
                  <a:pt x="0" y="1101495"/>
                </a:lnTo>
                <a:lnTo>
                  <a:pt x="0" y="220304"/>
                </a:lnTo>
                <a:lnTo>
                  <a:pt x="4475" y="175905"/>
                </a:lnTo>
                <a:lnTo>
                  <a:pt x="17312" y="134551"/>
                </a:lnTo>
                <a:lnTo>
                  <a:pt x="37624" y="97130"/>
                </a:lnTo>
                <a:lnTo>
                  <a:pt x="64525" y="64525"/>
                </a:lnTo>
                <a:lnTo>
                  <a:pt x="97130" y="37624"/>
                </a:lnTo>
                <a:lnTo>
                  <a:pt x="134551" y="17312"/>
                </a:lnTo>
                <a:lnTo>
                  <a:pt x="175905" y="4475"/>
                </a:lnTo>
                <a:lnTo>
                  <a:pt x="220304" y="0"/>
                </a:lnTo>
                <a:lnTo>
                  <a:pt x="1101495" y="0"/>
                </a:lnTo>
                <a:lnTo>
                  <a:pt x="1144675" y="4272"/>
                </a:lnTo>
                <a:lnTo>
                  <a:pt x="1185802" y="16769"/>
                </a:lnTo>
                <a:lnTo>
                  <a:pt x="1223720" y="37013"/>
                </a:lnTo>
                <a:lnTo>
                  <a:pt x="1257274" y="64525"/>
                </a:lnTo>
                <a:lnTo>
                  <a:pt x="1284786" y="98079"/>
                </a:lnTo>
                <a:lnTo>
                  <a:pt x="1305030" y="135997"/>
                </a:lnTo>
                <a:lnTo>
                  <a:pt x="1317527" y="177124"/>
                </a:lnTo>
                <a:lnTo>
                  <a:pt x="1321799" y="220304"/>
                </a:lnTo>
                <a:lnTo>
                  <a:pt x="1321799" y="1101495"/>
                </a:lnTo>
                <a:lnTo>
                  <a:pt x="1317324" y="1145894"/>
                </a:lnTo>
                <a:lnTo>
                  <a:pt x="1304487" y="1187248"/>
                </a:lnTo>
                <a:lnTo>
                  <a:pt x="1284175" y="1224669"/>
                </a:lnTo>
                <a:lnTo>
                  <a:pt x="1257274" y="1257274"/>
                </a:lnTo>
                <a:lnTo>
                  <a:pt x="1224669" y="1284175"/>
                </a:lnTo>
                <a:lnTo>
                  <a:pt x="1187247" y="1304487"/>
                </a:lnTo>
                <a:lnTo>
                  <a:pt x="1145894" y="1317324"/>
                </a:lnTo>
                <a:lnTo>
                  <a:pt x="1101495" y="1321799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5864" y="1772912"/>
            <a:ext cx="95948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75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GPU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980"/>
              </a:lnSpc>
              <a:spcBef>
                <a:spcPts val="10"/>
              </a:spcBef>
            </a:pPr>
            <a:r>
              <a:rPr sz="800" spc="-5" dirty="0">
                <a:latin typeface="Arial"/>
                <a:cs typeface="Arial"/>
              </a:rPr>
              <a:t>Graphic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 Processing  Unit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5108" y="1360425"/>
            <a:ext cx="1322070" cy="1322070"/>
          </a:xfrm>
          <a:custGeom>
            <a:avLst/>
            <a:gdLst/>
            <a:ahLst/>
            <a:cxnLst/>
            <a:rect l="l" t="t" r="r" b="b"/>
            <a:pathLst>
              <a:path w="1322070" h="1322070">
                <a:moveTo>
                  <a:pt x="1101495" y="1321799"/>
                </a:moveTo>
                <a:lnTo>
                  <a:pt x="220304" y="1321799"/>
                </a:lnTo>
                <a:lnTo>
                  <a:pt x="175905" y="1317324"/>
                </a:lnTo>
                <a:lnTo>
                  <a:pt x="134551" y="1304487"/>
                </a:lnTo>
                <a:lnTo>
                  <a:pt x="97130" y="1284175"/>
                </a:lnTo>
                <a:lnTo>
                  <a:pt x="64525" y="1257274"/>
                </a:lnTo>
                <a:lnTo>
                  <a:pt x="37624" y="1224669"/>
                </a:lnTo>
                <a:lnTo>
                  <a:pt x="17312" y="1187248"/>
                </a:lnTo>
                <a:lnTo>
                  <a:pt x="4475" y="1145894"/>
                </a:lnTo>
                <a:lnTo>
                  <a:pt x="0" y="1101495"/>
                </a:lnTo>
                <a:lnTo>
                  <a:pt x="0" y="220304"/>
                </a:lnTo>
                <a:lnTo>
                  <a:pt x="4475" y="175905"/>
                </a:lnTo>
                <a:lnTo>
                  <a:pt x="17312" y="134551"/>
                </a:lnTo>
                <a:lnTo>
                  <a:pt x="37624" y="97130"/>
                </a:lnTo>
                <a:lnTo>
                  <a:pt x="64525" y="64525"/>
                </a:lnTo>
                <a:lnTo>
                  <a:pt x="97130" y="37624"/>
                </a:lnTo>
                <a:lnTo>
                  <a:pt x="134551" y="17312"/>
                </a:lnTo>
                <a:lnTo>
                  <a:pt x="175905" y="4475"/>
                </a:lnTo>
                <a:lnTo>
                  <a:pt x="220304" y="0"/>
                </a:lnTo>
                <a:lnTo>
                  <a:pt x="1101495" y="0"/>
                </a:lnTo>
                <a:lnTo>
                  <a:pt x="1144675" y="4272"/>
                </a:lnTo>
                <a:lnTo>
                  <a:pt x="1185802" y="16769"/>
                </a:lnTo>
                <a:lnTo>
                  <a:pt x="1223720" y="37013"/>
                </a:lnTo>
                <a:lnTo>
                  <a:pt x="1257274" y="64525"/>
                </a:lnTo>
                <a:lnTo>
                  <a:pt x="1284786" y="98079"/>
                </a:lnTo>
                <a:lnTo>
                  <a:pt x="1305030" y="135997"/>
                </a:lnTo>
                <a:lnTo>
                  <a:pt x="1317527" y="177124"/>
                </a:lnTo>
                <a:lnTo>
                  <a:pt x="1321799" y="220304"/>
                </a:lnTo>
                <a:lnTo>
                  <a:pt x="1321799" y="1101495"/>
                </a:lnTo>
                <a:lnTo>
                  <a:pt x="1317324" y="1145894"/>
                </a:lnTo>
                <a:lnTo>
                  <a:pt x="1304487" y="1187248"/>
                </a:lnTo>
                <a:lnTo>
                  <a:pt x="1284175" y="1224669"/>
                </a:lnTo>
                <a:lnTo>
                  <a:pt x="1257274" y="1257274"/>
                </a:lnTo>
                <a:lnTo>
                  <a:pt x="1224669" y="1284175"/>
                </a:lnTo>
                <a:lnTo>
                  <a:pt x="1187247" y="1304487"/>
                </a:lnTo>
                <a:lnTo>
                  <a:pt x="1145894" y="1317324"/>
                </a:lnTo>
                <a:lnTo>
                  <a:pt x="1101495" y="1321799"/>
                </a:lnTo>
                <a:close/>
              </a:path>
            </a:pathLst>
          </a:custGeom>
          <a:solidFill>
            <a:srgbClr val="E06666">
              <a:alpha val="82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19205" y="1772912"/>
            <a:ext cx="931544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FPGA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ts val="980"/>
              </a:lnSpc>
              <a:spcBef>
                <a:spcPts val="10"/>
              </a:spcBef>
            </a:pPr>
            <a:r>
              <a:rPr sz="800" spc="-5" dirty="0">
                <a:latin typeface="Arial"/>
                <a:cs typeface="Arial"/>
              </a:rPr>
              <a:t>Field-programmable  Gat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Array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54324" y="1360425"/>
            <a:ext cx="1322070" cy="1322070"/>
          </a:xfrm>
          <a:custGeom>
            <a:avLst/>
            <a:gdLst/>
            <a:ahLst/>
            <a:cxnLst/>
            <a:rect l="l" t="t" r="r" b="b"/>
            <a:pathLst>
              <a:path w="1322070" h="1322070">
                <a:moveTo>
                  <a:pt x="1101495" y="1321799"/>
                </a:moveTo>
                <a:lnTo>
                  <a:pt x="220304" y="1321799"/>
                </a:lnTo>
                <a:lnTo>
                  <a:pt x="175905" y="1317324"/>
                </a:lnTo>
                <a:lnTo>
                  <a:pt x="134552" y="1304487"/>
                </a:lnTo>
                <a:lnTo>
                  <a:pt x="97130" y="1284175"/>
                </a:lnTo>
                <a:lnTo>
                  <a:pt x="64525" y="1257274"/>
                </a:lnTo>
                <a:lnTo>
                  <a:pt x="37624" y="1224669"/>
                </a:lnTo>
                <a:lnTo>
                  <a:pt x="17312" y="1187248"/>
                </a:lnTo>
                <a:lnTo>
                  <a:pt x="4475" y="1145894"/>
                </a:lnTo>
                <a:lnTo>
                  <a:pt x="0" y="1101495"/>
                </a:lnTo>
                <a:lnTo>
                  <a:pt x="0" y="220304"/>
                </a:lnTo>
                <a:lnTo>
                  <a:pt x="4475" y="175905"/>
                </a:lnTo>
                <a:lnTo>
                  <a:pt x="17312" y="134551"/>
                </a:lnTo>
                <a:lnTo>
                  <a:pt x="37624" y="97130"/>
                </a:lnTo>
                <a:lnTo>
                  <a:pt x="64525" y="64525"/>
                </a:lnTo>
                <a:lnTo>
                  <a:pt x="97130" y="37624"/>
                </a:lnTo>
                <a:lnTo>
                  <a:pt x="134552" y="17312"/>
                </a:lnTo>
                <a:lnTo>
                  <a:pt x="175905" y="4475"/>
                </a:lnTo>
                <a:lnTo>
                  <a:pt x="220304" y="0"/>
                </a:lnTo>
                <a:lnTo>
                  <a:pt x="1101495" y="0"/>
                </a:lnTo>
                <a:lnTo>
                  <a:pt x="1144675" y="4272"/>
                </a:lnTo>
                <a:lnTo>
                  <a:pt x="1185802" y="16769"/>
                </a:lnTo>
                <a:lnTo>
                  <a:pt x="1223720" y="37013"/>
                </a:lnTo>
                <a:lnTo>
                  <a:pt x="1257274" y="64525"/>
                </a:lnTo>
                <a:lnTo>
                  <a:pt x="1284786" y="98079"/>
                </a:lnTo>
                <a:lnTo>
                  <a:pt x="1305030" y="135997"/>
                </a:lnTo>
                <a:lnTo>
                  <a:pt x="1317527" y="177124"/>
                </a:lnTo>
                <a:lnTo>
                  <a:pt x="1321799" y="220304"/>
                </a:lnTo>
                <a:lnTo>
                  <a:pt x="1321799" y="1101495"/>
                </a:lnTo>
                <a:lnTo>
                  <a:pt x="1317324" y="1145894"/>
                </a:lnTo>
                <a:lnTo>
                  <a:pt x="1304487" y="1187248"/>
                </a:lnTo>
                <a:lnTo>
                  <a:pt x="1284175" y="1224669"/>
                </a:lnTo>
                <a:lnTo>
                  <a:pt x="1257274" y="1257274"/>
                </a:lnTo>
                <a:lnTo>
                  <a:pt x="1224669" y="1284175"/>
                </a:lnTo>
                <a:lnTo>
                  <a:pt x="1187248" y="1304487"/>
                </a:lnTo>
                <a:lnTo>
                  <a:pt x="1145894" y="1317324"/>
                </a:lnTo>
                <a:lnTo>
                  <a:pt x="1101495" y="13217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62448" y="1772912"/>
            <a:ext cx="902969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675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ASIC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980"/>
              </a:lnSpc>
              <a:spcBef>
                <a:spcPts val="10"/>
              </a:spcBef>
            </a:pPr>
            <a:r>
              <a:rPr sz="800" spc="-5" dirty="0">
                <a:latin typeface="Arial"/>
                <a:cs typeface="Arial"/>
              </a:rPr>
              <a:t>Applicatio</a:t>
            </a:r>
            <a:r>
              <a:rPr sz="800" dirty="0">
                <a:latin typeface="Arial"/>
                <a:cs typeface="Arial"/>
              </a:rPr>
              <a:t>n</a:t>
            </a:r>
            <a:r>
              <a:rPr sz="800" spc="-5" dirty="0">
                <a:latin typeface="Arial"/>
                <a:cs typeface="Arial"/>
              </a:rPr>
              <a:t> Specific  Integrated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Circuits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149" y="3027929"/>
            <a:ext cx="108204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ts val="1430"/>
              </a:lnSpc>
              <a:spcBef>
                <a:spcPts val="1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Intel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AMD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Qualcomm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Apple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Samsung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NVIDIA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5375" y="3027929"/>
            <a:ext cx="8540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ts val="1430"/>
              </a:lnSpc>
              <a:spcBef>
                <a:spcPts val="1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NVIDIA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AMD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Intel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Asus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4600" y="3027929"/>
            <a:ext cx="132842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ts val="1430"/>
              </a:lnSpc>
              <a:spcBef>
                <a:spcPts val="1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Intel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Xilinx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Microsoft</a:t>
            </a:r>
            <a:r>
              <a:rPr sz="1200" spc="-5" dirty="0">
                <a:latin typeface="Arial"/>
                <a:cs typeface="Arial"/>
              </a:rPr>
              <a:t> NPU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Baid</a:t>
            </a:r>
            <a:r>
              <a:rPr sz="1200" dirty="0">
                <a:latin typeface="Arial"/>
                <a:cs typeface="Arial"/>
              </a:rPr>
              <a:t>u</a:t>
            </a:r>
            <a:r>
              <a:rPr sz="1200" spc="-5" dirty="0">
                <a:latin typeface="Arial"/>
                <a:cs typeface="Arial"/>
              </a:rPr>
              <a:t> XPU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Altera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25" y="4247074"/>
            <a:ext cx="7810499" cy="402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50050" y="4338941"/>
            <a:ext cx="1174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General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Purpose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4970" y="4338941"/>
            <a:ext cx="803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Specialized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3825" y="3027929"/>
            <a:ext cx="1636395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ts val="1430"/>
              </a:lnSpc>
              <a:spcBef>
                <a:spcPts val="1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Google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TPU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Intel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NNP-I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30" dirty="0">
                <a:latin typeface="Arial"/>
                <a:cs typeface="Arial"/>
              </a:rPr>
              <a:t>Texas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Instruments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Infineon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2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STMicroelectronics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5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Qualcomm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727" y="21540"/>
            <a:ext cx="289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595959"/>
                </a:solidFill>
                <a:latin typeface="Calibri"/>
                <a:cs typeface="Calibri"/>
              </a:rPr>
              <a:t>42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421297"/>
            <a:ext cx="835025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1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CapEx depreciation/amortization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formula: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(remaining years) / (sum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 all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years) * (cost - salvage value) </a:t>
            </a:r>
            <a:r>
              <a:rPr sz="1400" spc="-3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1st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year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5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year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capex: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5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(5+4+3+2+1)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($60000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0)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$20000</a:t>
            </a:r>
            <a:endParaRPr sz="1400">
              <a:latin typeface="Arial"/>
              <a:cs typeface="Arial"/>
            </a:endParaRPr>
          </a:p>
          <a:p>
            <a:pPr marL="12700" marR="2654300">
              <a:lnSpc>
                <a:spcPct val="2321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Depreciation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for tangible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assets, amortization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for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intangible assets. </a:t>
            </a:r>
            <a:r>
              <a:rPr sz="1400" b="1" spc="-3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CapEx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cost structure: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Fixed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cost: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Labor,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hardware,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software,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manufacturing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overhead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Variable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cost: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Materials,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depreciation/amortization,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production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supplies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95959"/>
              </a:buClr>
              <a:buFont typeface="Arial"/>
              <a:buChar char="●"/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OpEx</a:t>
            </a:r>
            <a:r>
              <a:rPr sz="14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cost</a:t>
            </a:r>
            <a:r>
              <a:rPr sz="14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structure: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Fixe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costs:</a:t>
            </a:r>
            <a:r>
              <a:rPr sz="14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Administrativ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overhead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Variable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costs: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Rents,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staff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wages,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bonuses, payroll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taxes,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travel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842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CapEx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OpEx</a:t>
            </a:r>
            <a:r>
              <a:rPr spc="-30" dirty="0"/>
              <a:t> </a:t>
            </a:r>
            <a:r>
              <a:rPr spc="-5" dirty="0"/>
              <a:t>Cheat</a:t>
            </a:r>
            <a:r>
              <a:rPr spc="-25" dirty="0"/>
              <a:t> </a:t>
            </a:r>
            <a:r>
              <a:rPr spc="-5" dirty="0"/>
              <a:t>Sheet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727" y="21540"/>
            <a:ext cx="289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595959"/>
                </a:solidFill>
                <a:latin typeface="Calibri"/>
                <a:cs typeface="Calibri"/>
              </a:rPr>
              <a:t>43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188" y="21540"/>
            <a:ext cx="292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0" dirty="0">
                <a:solidFill>
                  <a:srgbClr val="595959"/>
                </a:solidFill>
                <a:latin typeface="Calibri"/>
                <a:cs typeface="Calibri"/>
              </a:rPr>
              <a:t>44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699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Rapid</a:t>
            </a:r>
            <a:r>
              <a:rPr spc="-25" dirty="0"/>
              <a:t> </a:t>
            </a:r>
            <a:r>
              <a:rPr dirty="0"/>
              <a:t>ML</a:t>
            </a:r>
            <a:r>
              <a:rPr spc="-130" dirty="0"/>
              <a:t> </a:t>
            </a:r>
            <a:r>
              <a:rPr spc="-10" dirty="0"/>
              <a:t>Experimentation</a:t>
            </a:r>
            <a:r>
              <a:rPr spc="-30" dirty="0"/>
              <a:t> </a:t>
            </a:r>
            <a:r>
              <a:rPr spc="-5" dirty="0"/>
              <a:t>Lifecycle</a:t>
            </a:r>
            <a:r>
              <a:rPr spc="-20" dirty="0"/>
              <a:t> </a:t>
            </a:r>
            <a:r>
              <a:rPr dirty="0"/>
              <a:t>(REL)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7499" y="1699141"/>
            <a:ext cx="2540635" cy="2540000"/>
            <a:chOff x="3297499" y="1699141"/>
            <a:chExt cx="2540635" cy="2540000"/>
          </a:xfrm>
        </p:grpSpPr>
        <p:sp>
          <p:nvSpPr>
            <p:cNvPr id="4" name="object 4"/>
            <p:cNvSpPr/>
            <p:nvPr/>
          </p:nvSpPr>
          <p:spPr>
            <a:xfrm>
              <a:off x="3297499" y="1699141"/>
              <a:ext cx="2540635" cy="2540000"/>
            </a:xfrm>
            <a:custGeom>
              <a:avLst/>
              <a:gdLst/>
              <a:ahLst/>
              <a:cxnLst/>
              <a:rect l="l" t="t" r="r" b="b"/>
              <a:pathLst>
                <a:path w="2540635" h="2540000">
                  <a:moveTo>
                    <a:pt x="1469928" y="12699"/>
                  </a:moveTo>
                  <a:lnTo>
                    <a:pt x="1078100" y="12699"/>
                  </a:lnTo>
                  <a:lnTo>
                    <a:pt x="1125326" y="0"/>
                  </a:lnTo>
                  <a:lnTo>
                    <a:pt x="1420456" y="0"/>
                  </a:lnTo>
                  <a:lnTo>
                    <a:pt x="1469928" y="12699"/>
                  </a:lnTo>
                  <a:close/>
                </a:path>
                <a:path w="2540635" h="2540000">
                  <a:moveTo>
                    <a:pt x="1508662" y="2514599"/>
                  </a:moveTo>
                  <a:lnTo>
                    <a:pt x="1031437" y="2514599"/>
                  </a:lnTo>
                  <a:lnTo>
                    <a:pt x="985369" y="2501899"/>
                  </a:lnTo>
                  <a:lnTo>
                    <a:pt x="807710" y="2451099"/>
                  </a:lnTo>
                  <a:lnTo>
                    <a:pt x="765112" y="2425699"/>
                  </a:lnTo>
                  <a:lnTo>
                    <a:pt x="723308" y="2412999"/>
                  </a:lnTo>
                  <a:lnTo>
                    <a:pt x="682329" y="2387599"/>
                  </a:lnTo>
                  <a:lnTo>
                    <a:pt x="642208" y="2362199"/>
                  </a:lnTo>
                  <a:lnTo>
                    <a:pt x="602979" y="2349499"/>
                  </a:lnTo>
                  <a:lnTo>
                    <a:pt x="564674" y="2324099"/>
                  </a:lnTo>
                  <a:lnTo>
                    <a:pt x="527326" y="2298699"/>
                  </a:lnTo>
                  <a:lnTo>
                    <a:pt x="490969" y="2260599"/>
                  </a:lnTo>
                  <a:lnTo>
                    <a:pt x="455634" y="2235199"/>
                  </a:lnTo>
                  <a:lnTo>
                    <a:pt x="421355" y="2209799"/>
                  </a:lnTo>
                  <a:lnTo>
                    <a:pt x="388165" y="2171699"/>
                  </a:lnTo>
                  <a:lnTo>
                    <a:pt x="356097" y="2146299"/>
                  </a:lnTo>
                  <a:lnTo>
                    <a:pt x="325183" y="2108199"/>
                  </a:lnTo>
                  <a:lnTo>
                    <a:pt x="295456" y="2082799"/>
                  </a:lnTo>
                  <a:lnTo>
                    <a:pt x="266950" y="2044699"/>
                  </a:lnTo>
                  <a:lnTo>
                    <a:pt x="239697" y="2006599"/>
                  </a:lnTo>
                  <a:lnTo>
                    <a:pt x="213730" y="1968499"/>
                  </a:lnTo>
                  <a:lnTo>
                    <a:pt x="189082" y="1930399"/>
                  </a:lnTo>
                  <a:lnTo>
                    <a:pt x="165785" y="1892299"/>
                  </a:lnTo>
                  <a:lnTo>
                    <a:pt x="143874" y="1854199"/>
                  </a:lnTo>
                  <a:lnTo>
                    <a:pt x="123380" y="1816099"/>
                  </a:lnTo>
                  <a:lnTo>
                    <a:pt x="104337" y="1765299"/>
                  </a:lnTo>
                  <a:lnTo>
                    <a:pt x="86777" y="1727199"/>
                  </a:lnTo>
                  <a:lnTo>
                    <a:pt x="70733" y="1676399"/>
                  </a:lnTo>
                  <a:lnTo>
                    <a:pt x="56239" y="1638299"/>
                  </a:lnTo>
                  <a:lnTo>
                    <a:pt x="43326" y="1587499"/>
                  </a:lnTo>
                  <a:lnTo>
                    <a:pt x="32029" y="1549399"/>
                  </a:lnTo>
                  <a:lnTo>
                    <a:pt x="22379" y="1498599"/>
                  </a:lnTo>
                  <a:lnTo>
                    <a:pt x="14410" y="1460499"/>
                  </a:lnTo>
                  <a:lnTo>
                    <a:pt x="8155" y="1409699"/>
                  </a:lnTo>
                  <a:lnTo>
                    <a:pt x="3646" y="1358899"/>
                  </a:lnTo>
                  <a:lnTo>
                    <a:pt x="917" y="1308099"/>
                  </a:lnTo>
                  <a:lnTo>
                    <a:pt x="0" y="1269999"/>
                  </a:lnTo>
                  <a:lnTo>
                    <a:pt x="917" y="1219199"/>
                  </a:lnTo>
                  <a:lnTo>
                    <a:pt x="3646" y="1168399"/>
                  </a:lnTo>
                  <a:lnTo>
                    <a:pt x="8155" y="1117599"/>
                  </a:lnTo>
                  <a:lnTo>
                    <a:pt x="14410" y="1066799"/>
                  </a:lnTo>
                  <a:lnTo>
                    <a:pt x="22379" y="1028699"/>
                  </a:lnTo>
                  <a:lnTo>
                    <a:pt x="32029" y="977899"/>
                  </a:lnTo>
                  <a:lnTo>
                    <a:pt x="43326" y="939799"/>
                  </a:lnTo>
                  <a:lnTo>
                    <a:pt x="56239" y="888999"/>
                  </a:lnTo>
                  <a:lnTo>
                    <a:pt x="70733" y="850899"/>
                  </a:lnTo>
                  <a:lnTo>
                    <a:pt x="86777" y="800099"/>
                  </a:lnTo>
                  <a:lnTo>
                    <a:pt x="104337" y="761999"/>
                  </a:lnTo>
                  <a:lnTo>
                    <a:pt x="123380" y="711199"/>
                  </a:lnTo>
                  <a:lnTo>
                    <a:pt x="143874" y="673099"/>
                  </a:lnTo>
                  <a:lnTo>
                    <a:pt x="165785" y="634999"/>
                  </a:lnTo>
                  <a:lnTo>
                    <a:pt x="189082" y="596899"/>
                  </a:lnTo>
                  <a:lnTo>
                    <a:pt x="213730" y="558799"/>
                  </a:lnTo>
                  <a:lnTo>
                    <a:pt x="239697" y="520699"/>
                  </a:lnTo>
                  <a:lnTo>
                    <a:pt x="266950" y="482599"/>
                  </a:lnTo>
                  <a:lnTo>
                    <a:pt x="295456" y="444499"/>
                  </a:lnTo>
                  <a:lnTo>
                    <a:pt x="325183" y="419099"/>
                  </a:lnTo>
                  <a:lnTo>
                    <a:pt x="356097" y="380999"/>
                  </a:lnTo>
                  <a:lnTo>
                    <a:pt x="388165" y="355599"/>
                  </a:lnTo>
                  <a:lnTo>
                    <a:pt x="421355" y="317499"/>
                  </a:lnTo>
                  <a:lnTo>
                    <a:pt x="455634" y="292099"/>
                  </a:lnTo>
                  <a:lnTo>
                    <a:pt x="490969" y="266699"/>
                  </a:lnTo>
                  <a:lnTo>
                    <a:pt x="527326" y="228599"/>
                  </a:lnTo>
                  <a:lnTo>
                    <a:pt x="564674" y="203199"/>
                  </a:lnTo>
                  <a:lnTo>
                    <a:pt x="602979" y="177799"/>
                  </a:lnTo>
                  <a:lnTo>
                    <a:pt x="642208" y="165099"/>
                  </a:lnTo>
                  <a:lnTo>
                    <a:pt x="682329" y="139699"/>
                  </a:lnTo>
                  <a:lnTo>
                    <a:pt x="723308" y="114299"/>
                  </a:lnTo>
                  <a:lnTo>
                    <a:pt x="765112" y="101599"/>
                  </a:lnTo>
                  <a:lnTo>
                    <a:pt x="807710" y="76199"/>
                  </a:lnTo>
                  <a:lnTo>
                    <a:pt x="851067" y="63499"/>
                  </a:lnTo>
                  <a:lnTo>
                    <a:pt x="1031437" y="12699"/>
                  </a:lnTo>
                  <a:lnTo>
                    <a:pt x="1518981" y="12699"/>
                  </a:lnTo>
                  <a:lnTo>
                    <a:pt x="1663085" y="50799"/>
                  </a:lnTo>
                  <a:lnTo>
                    <a:pt x="1709924" y="76199"/>
                  </a:lnTo>
                  <a:lnTo>
                    <a:pt x="1756077" y="88899"/>
                  </a:lnTo>
                  <a:lnTo>
                    <a:pt x="1801489" y="114299"/>
                  </a:lnTo>
                  <a:lnTo>
                    <a:pt x="1846108" y="126999"/>
                  </a:lnTo>
                  <a:lnTo>
                    <a:pt x="1889881" y="152399"/>
                  </a:lnTo>
                  <a:lnTo>
                    <a:pt x="1932754" y="177799"/>
                  </a:lnTo>
                  <a:lnTo>
                    <a:pt x="1974674" y="203199"/>
                  </a:lnTo>
                  <a:lnTo>
                    <a:pt x="2015587" y="241299"/>
                  </a:lnTo>
                  <a:lnTo>
                    <a:pt x="2055441" y="266699"/>
                  </a:lnTo>
                  <a:lnTo>
                    <a:pt x="2094182" y="292099"/>
                  </a:lnTo>
                  <a:lnTo>
                    <a:pt x="2131756" y="330199"/>
                  </a:lnTo>
                  <a:lnTo>
                    <a:pt x="2168110" y="368299"/>
                  </a:lnTo>
                  <a:lnTo>
                    <a:pt x="2203051" y="406399"/>
                  </a:lnTo>
                  <a:lnTo>
                    <a:pt x="1172943" y="406399"/>
                  </a:lnTo>
                  <a:lnTo>
                    <a:pt x="1125537" y="419099"/>
                  </a:lnTo>
                  <a:lnTo>
                    <a:pt x="1078991" y="419099"/>
                  </a:lnTo>
                  <a:lnTo>
                    <a:pt x="988775" y="444499"/>
                  </a:lnTo>
                  <a:lnTo>
                    <a:pt x="945251" y="469899"/>
                  </a:lnTo>
                  <a:lnTo>
                    <a:pt x="902878" y="482599"/>
                  </a:lnTo>
                  <a:lnTo>
                    <a:pt x="861731" y="507999"/>
                  </a:lnTo>
                  <a:lnTo>
                    <a:pt x="821881" y="533399"/>
                  </a:lnTo>
                  <a:lnTo>
                    <a:pt x="783403" y="546099"/>
                  </a:lnTo>
                  <a:lnTo>
                    <a:pt x="746367" y="584199"/>
                  </a:lnTo>
                  <a:lnTo>
                    <a:pt x="710848" y="609599"/>
                  </a:lnTo>
                  <a:lnTo>
                    <a:pt x="676918" y="634999"/>
                  </a:lnTo>
                  <a:lnTo>
                    <a:pt x="644650" y="673099"/>
                  </a:lnTo>
                  <a:lnTo>
                    <a:pt x="614116" y="698499"/>
                  </a:lnTo>
                  <a:lnTo>
                    <a:pt x="585389" y="736599"/>
                  </a:lnTo>
                  <a:lnTo>
                    <a:pt x="558542" y="774699"/>
                  </a:lnTo>
                  <a:lnTo>
                    <a:pt x="533648" y="812799"/>
                  </a:lnTo>
                  <a:lnTo>
                    <a:pt x="510779" y="850899"/>
                  </a:lnTo>
                  <a:lnTo>
                    <a:pt x="490009" y="901699"/>
                  </a:lnTo>
                  <a:lnTo>
                    <a:pt x="471410" y="939799"/>
                  </a:lnTo>
                  <a:lnTo>
                    <a:pt x="455055" y="977899"/>
                  </a:lnTo>
                  <a:lnTo>
                    <a:pt x="441016" y="1028699"/>
                  </a:lnTo>
                  <a:lnTo>
                    <a:pt x="429367" y="1066799"/>
                  </a:lnTo>
                  <a:lnTo>
                    <a:pt x="420179" y="1117599"/>
                  </a:lnTo>
                  <a:lnTo>
                    <a:pt x="413527" y="1168399"/>
                  </a:lnTo>
                  <a:lnTo>
                    <a:pt x="409482" y="1219199"/>
                  </a:lnTo>
                  <a:lnTo>
                    <a:pt x="408117" y="1269999"/>
                  </a:lnTo>
                  <a:lnTo>
                    <a:pt x="409482" y="1308099"/>
                  </a:lnTo>
                  <a:lnTo>
                    <a:pt x="413527" y="1358899"/>
                  </a:lnTo>
                  <a:lnTo>
                    <a:pt x="420179" y="1409699"/>
                  </a:lnTo>
                  <a:lnTo>
                    <a:pt x="429367" y="1460499"/>
                  </a:lnTo>
                  <a:lnTo>
                    <a:pt x="441016" y="1498599"/>
                  </a:lnTo>
                  <a:lnTo>
                    <a:pt x="455055" y="1549399"/>
                  </a:lnTo>
                  <a:lnTo>
                    <a:pt x="471410" y="1587499"/>
                  </a:lnTo>
                  <a:lnTo>
                    <a:pt x="490009" y="1625599"/>
                  </a:lnTo>
                  <a:lnTo>
                    <a:pt x="510779" y="1676399"/>
                  </a:lnTo>
                  <a:lnTo>
                    <a:pt x="533648" y="1714499"/>
                  </a:lnTo>
                  <a:lnTo>
                    <a:pt x="558542" y="1752599"/>
                  </a:lnTo>
                  <a:lnTo>
                    <a:pt x="585389" y="1790699"/>
                  </a:lnTo>
                  <a:lnTo>
                    <a:pt x="614116" y="1828799"/>
                  </a:lnTo>
                  <a:lnTo>
                    <a:pt x="644650" y="1854199"/>
                  </a:lnTo>
                  <a:lnTo>
                    <a:pt x="676918" y="1892299"/>
                  </a:lnTo>
                  <a:lnTo>
                    <a:pt x="710848" y="1917699"/>
                  </a:lnTo>
                  <a:lnTo>
                    <a:pt x="746367" y="1943099"/>
                  </a:lnTo>
                  <a:lnTo>
                    <a:pt x="783403" y="1981199"/>
                  </a:lnTo>
                  <a:lnTo>
                    <a:pt x="821881" y="1993899"/>
                  </a:lnTo>
                  <a:lnTo>
                    <a:pt x="861731" y="2019299"/>
                  </a:lnTo>
                  <a:lnTo>
                    <a:pt x="902878" y="2044699"/>
                  </a:lnTo>
                  <a:lnTo>
                    <a:pt x="945251" y="2057399"/>
                  </a:lnTo>
                  <a:lnTo>
                    <a:pt x="988775" y="2082799"/>
                  </a:lnTo>
                  <a:lnTo>
                    <a:pt x="1078991" y="2108199"/>
                  </a:lnTo>
                  <a:lnTo>
                    <a:pt x="1125537" y="2108199"/>
                  </a:lnTo>
                  <a:lnTo>
                    <a:pt x="1172943" y="2120899"/>
                  </a:lnTo>
                  <a:lnTo>
                    <a:pt x="2204612" y="2120899"/>
                  </a:lnTo>
                  <a:lnTo>
                    <a:pt x="2184002" y="2146299"/>
                  </a:lnTo>
                  <a:lnTo>
                    <a:pt x="2151934" y="2171699"/>
                  </a:lnTo>
                  <a:lnTo>
                    <a:pt x="2118744" y="2209799"/>
                  </a:lnTo>
                  <a:lnTo>
                    <a:pt x="2084465" y="2235199"/>
                  </a:lnTo>
                  <a:lnTo>
                    <a:pt x="2049130" y="2260599"/>
                  </a:lnTo>
                  <a:lnTo>
                    <a:pt x="2012773" y="2298699"/>
                  </a:lnTo>
                  <a:lnTo>
                    <a:pt x="1975425" y="2324099"/>
                  </a:lnTo>
                  <a:lnTo>
                    <a:pt x="1937120" y="2349499"/>
                  </a:lnTo>
                  <a:lnTo>
                    <a:pt x="1897891" y="2362199"/>
                  </a:lnTo>
                  <a:lnTo>
                    <a:pt x="1857770" y="2387599"/>
                  </a:lnTo>
                  <a:lnTo>
                    <a:pt x="1816791" y="2412999"/>
                  </a:lnTo>
                  <a:lnTo>
                    <a:pt x="1774987" y="2425699"/>
                  </a:lnTo>
                  <a:lnTo>
                    <a:pt x="1732389" y="2451099"/>
                  </a:lnTo>
                  <a:lnTo>
                    <a:pt x="1554730" y="2501899"/>
                  </a:lnTo>
                  <a:lnTo>
                    <a:pt x="1508662" y="2514599"/>
                  </a:lnTo>
                  <a:close/>
                </a:path>
                <a:path w="2540635" h="2540000">
                  <a:moveTo>
                    <a:pt x="2204612" y="2120899"/>
                  </a:moveTo>
                  <a:lnTo>
                    <a:pt x="1367156" y="2120899"/>
                  </a:lnTo>
                  <a:lnTo>
                    <a:pt x="1414562" y="2108199"/>
                  </a:lnTo>
                  <a:lnTo>
                    <a:pt x="1461108" y="2108199"/>
                  </a:lnTo>
                  <a:lnTo>
                    <a:pt x="1551324" y="2082799"/>
                  </a:lnTo>
                  <a:lnTo>
                    <a:pt x="1594848" y="2057399"/>
                  </a:lnTo>
                  <a:lnTo>
                    <a:pt x="1637221" y="2044699"/>
                  </a:lnTo>
                  <a:lnTo>
                    <a:pt x="1678368" y="2019299"/>
                  </a:lnTo>
                  <a:lnTo>
                    <a:pt x="1718218" y="1993899"/>
                  </a:lnTo>
                  <a:lnTo>
                    <a:pt x="1756696" y="1981199"/>
                  </a:lnTo>
                  <a:lnTo>
                    <a:pt x="1793732" y="1943099"/>
                  </a:lnTo>
                  <a:lnTo>
                    <a:pt x="1829251" y="1917699"/>
                  </a:lnTo>
                  <a:lnTo>
                    <a:pt x="1863181" y="1892299"/>
                  </a:lnTo>
                  <a:lnTo>
                    <a:pt x="1895449" y="1854199"/>
                  </a:lnTo>
                  <a:lnTo>
                    <a:pt x="1925983" y="1828799"/>
                  </a:lnTo>
                  <a:lnTo>
                    <a:pt x="1954710" y="1790699"/>
                  </a:lnTo>
                  <a:lnTo>
                    <a:pt x="1981557" y="1752599"/>
                  </a:lnTo>
                  <a:lnTo>
                    <a:pt x="2006451" y="1714499"/>
                  </a:lnTo>
                  <a:lnTo>
                    <a:pt x="2029320" y="1676399"/>
                  </a:lnTo>
                  <a:lnTo>
                    <a:pt x="2050090" y="1625599"/>
                  </a:lnTo>
                  <a:lnTo>
                    <a:pt x="2068689" y="1587499"/>
                  </a:lnTo>
                  <a:lnTo>
                    <a:pt x="2085044" y="1549399"/>
                  </a:lnTo>
                  <a:lnTo>
                    <a:pt x="2099083" y="1498599"/>
                  </a:lnTo>
                  <a:lnTo>
                    <a:pt x="2110732" y="1460499"/>
                  </a:lnTo>
                  <a:lnTo>
                    <a:pt x="2119920" y="1409699"/>
                  </a:lnTo>
                  <a:lnTo>
                    <a:pt x="2126572" y="1358899"/>
                  </a:lnTo>
                  <a:lnTo>
                    <a:pt x="2130617" y="1308099"/>
                  </a:lnTo>
                  <a:lnTo>
                    <a:pt x="2131981" y="1269999"/>
                  </a:lnTo>
                  <a:lnTo>
                    <a:pt x="2130617" y="1219199"/>
                  </a:lnTo>
                  <a:lnTo>
                    <a:pt x="2126572" y="1168399"/>
                  </a:lnTo>
                  <a:lnTo>
                    <a:pt x="2119920" y="1117599"/>
                  </a:lnTo>
                  <a:lnTo>
                    <a:pt x="2110732" y="1066799"/>
                  </a:lnTo>
                  <a:lnTo>
                    <a:pt x="2099083" y="1028699"/>
                  </a:lnTo>
                  <a:lnTo>
                    <a:pt x="2085044" y="977899"/>
                  </a:lnTo>
                  <a:lnTo>
                    <a:pt x="2068689" y="939799"/>
                  </a:lnTo>
                  <a:lnTo>
                    <a:pt x="2050090" y="901699"/>
                  </a:lnTo>
                  <a:lnTo>
                    <a:pt x="2029320" y="850899"/>
                  </a:lnTo>
                  <a:lnTo>
                    <a:pt x="2006451" y="812799"/>
                  </a:lnTo>
                  <a:lnTo>
                    <a:pt x="1981557" y="774699"/>
                  </a:lnTo>
                  <a:lnTo>
                    <a:pt x="1954710" y="736599"/>
                  </a:lnTo>
                  <a:lnTo>
                    <a:pt x="1925983" y="698499"/>
                  </a:lnTo>
                  <a:lnTo>
                    <a:pt x="1895449" y="673099"/>
                  </a:lnTo>
                  <a:lnTo>
                    <a:pt x="1863181" y="634999"/>
                  </a:lnTo>
                  <a:lnTo>
                    <a:pt x="1829251" y="609599"/>
                  </a:lnTo>
                  <a:lnTo>
                    <a:pt x="1793732" y="584199"/>
                  </a:lnTo>
                  <a:lnTo>
                    <a:pt x="1756696" y="546099"/>
                  </a:lnTo>
                  <a:lnTo>
                    <a:pt x="1718218" y="533399"/>
                  </a:lnTo>
                  <a:lnTo>
                    <a:pt x="1678368" y="507999"/>
                  </a:lnTo>
                  <a:lnTo>
                    <a:pt x="1637221" y="482599"/>
                  </a:lnTo>
                  <a:lnTo>
                    <a:pt x="1594848" y="469899"/>
                  </a:lnTo>
                  <a:lnTo>
                    <a:pt x="1551324" y="444499"/>
                  </a:lnTo>
                  <a:lnTo>
                    <a:pt x="1461108" y="419099"/>
                  </a:lnTo>
                  <a:lnTo>
                    <a:pt x="1414562" y="419099"/>
                  </a:lnTo>
                  <a:lnTo>
                    <a:pt x="1367156" y="406399"/>
                  </a:lnTo>
                  <a:lnTo>
                    <a:pt x="2203051" y="406399"/>
                  </a:lnTo>
                  <a:lnTo>
                    <a:pt x="2236404" y="444499"/>
                  </a:lnTo>
                  <a:lnTo>
                    <a:pt x="2268147" y="482599"/>
                  </a:lnTo>
                  <a:lnTo>
                    <a:pt x="2298259" y="520699"/>
                  </a:lnTo>
                  <a:lnTo>
                    <a:pt x="2326716" y="558799"/>
                  </a:lnTo>
                  <a:lnTo>
                    <a:pt x="2353498" y="596899"/>
                  </a:lnTo>
                  <a:lnTo>
                    <a:pt x="2378581" y="647699"/>
                  </a:lnTo>
                  <a:lnTo>
                    <a:pt x="2401945" y="685799"/>
                  </a:lnTo>
                  <a:lnTo>
                    <a:pt x="2423566" y="736599"/>
                  </a:lnTo>
                  <a:lnTo>
                    <a:pt x="2443423" y="774699"/>
                  </a:lnTo>
                  <a:lnTo>
                    <a:pt x="2461493" y="825499"/>
                  </a:lnTo>
                  <a:lnTo>
                    <a:pt x="2477755" y="876299"/>
                  </a:lnTo>
                  <a:lnTo>
                    <a:pt x="2492187" y="914399"/>
                  </a:lnTo>
                  <a:lnTo>
                    <a:pt x="2504766" y="965199"/>
                  </a:lnTo>
                  <a:lnTo>
                    <a:pt x="2515470" y="1015999"/>
                  </a:lnTo>
                  <a:lnTo>
                    <a:pt x="2524278" y="1066799"/>
                  </a:lnTo>
                  <a:lnTo>
                    <a:pt x="2531167" y="1117599"/>
                  </a:lnTo>
                  <a:lnTo>
                    <a:pt x="2536115" y="1168399"/>
                  </a:lnTo>
                  <a:lnTo>
                    <a:pt x="2539100" y="1219199"/>
                  </a:lnTo>
                  <a:lnTo>
                    <a:pt x="2540099" y="1269999"/>
                  </a:lnTo>
                  <a:lnTo>
                    <a:pt x="2539182" y="1308099"/>
                  </a:lnTo>
                  <a:lnTo>
                    <a:pt x="2536453" y="1358899"/>
                  </a:lnTo>
                  <a:lnTo>
                    <a:pt x="2531944" y="1409699"/>
                  </a:lnTo>
                  <a:lnTo>
                    <a:pt x="2525689" y="1460499"/>
                  </a:lnTo>
                  <a:lnTo>
                    <a:pt x="2517720" y="1498599"/>
                  </a:lnTo>
                  <a:lnTo>
                    <a:pt x="2508070" y="1549399"/>
                  </a:lnTo>
                  <a:lnTo>
                    <a:pt x="2496773" y="1587499"/>
                  </a:lnTo>
                  <a:lnTo>
                    <a:pt x="2483860" y="1638299"/>
                  </a:lnTo>
                  <a:lnTo>
                    <a:pt x="2469366" y="1676399"/>
                  </a:lnTo>
                  <a:lnTo>
                    <a:pt x="2453322" y="1727199"/>
                  </a:lnTo>
                  <a:lnTo>
                    <a:pt x="2435762" y="1765299"/>
                  </a:lnTo>
                  <a:lnTo>
                    <a:pt x="2416719" y="1816099"/>
                  </a:lnTo>
                  <a:lnTo>
                    <a:pt x="2396225" y="1854199"/>
                  </a:lnTo>
                  <a:lnTo>
                    <a:pt x="2374314" y="1892299"/>
                  </a:lnTo>
                  <a:lnTo>
                    <a:pt x="2351017" y="1930399"/>
                  </a:lnTo>
                  <a:lnTo>
                    <a:pt x="2326369" y="1968499"/>
                  </a:lnTo>
                  <a:lnTo>
                    <a:pt x="2300402" y="2006599"/>
                  </a:lnTo>
                  <a:lnTo>
                    <a:pt x="2273149" y="2044699"/>
                  </a:lnTo>
                  <a:lnTo>
                    <a:pt x="2244643" y="2082799"/>
                  </a:lnTo>
                  <a:lnTo>
                    <a:pt x="2214916" y="2108199"/>
                  </a:lnTo>
                  <a:lnTo>
                    <a:pt x="2204612" y="2120899"/>
                  </a:lnTo>
                  <a:close/>
                </a:path>
                <a:path w="2540635" h="2540000">
                  <a:moveTo>
                    <a:pt x="1414773" y="2527299"/>
                  </a:moveTo>
                  <a:lnTo>
                    <a:pt x="1125326" y="2527299"/>
                  </a:lnTo>
                  <a:lnTo>
                    <a:pt x="1078100" y="2514599"/>
                  </a:lnTo>
                  <a:lnTo>
                    <a:pt x="1461999" y="2514599"/>
                  </a:lnTo>
                  <a:lnTo>
                    <a:pt x="1414773" y="2527299"/>
                  </a:lnTo>
                  <a:close/>
                </a:path>
                <a:path w="2540635" h="2540000">
                  <a:moveTo>
                    <a:pt x="1270049" y="2539999"/>
                  </a:moveTo>
                  <a:lnTo>
                    <a:pt x="1221334" y="2527299"/>
                  </a:lnTo>
                  <a:lnTo>
                    <a:pt x="1318765" y="2527299"/>
                  </a:lnTo>
                  <a:lnTo>
                    <a:pt x="1270049" y="2539999"/>
                  </a:lnTo>
                  <a:close/>
                </a:path>
              </a:pathLst>
            </a:custGeom>
            <a:solidFill>
              <a:srgbClr val="000000">
                <a:alpha val="107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89577" y="1893802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69">
                  <a:moveTo>
                    <a:pt x="0" y="0"/>
                  </a:moveTo>
                  <a:lnTo>
                    <a:pt x="293047" y="293047"/>
                  </a:lnTo>
                </a:path>
              </a:pathLst>
            </a:custGeom>
            <a:ln w="19049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556" y="1830781"/>
              <a:ext cx="81724" cy="81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00961" y="1593317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Trebuchet MS"/>
                <a:cs typeface="Trebuchet MS"/>
              </a:rPr>
              <a:t>E</a:t>
            </a:r>
            <a:r>
              <a:rPr sz="1800" b="1" spc="-10" dirty="0">
                <a:solidFill>
                  <a:srgbClr val="595959"/>
                </a:solidFill>
                <a:latin typeface="Trebuchet MS"/>
                <a:cs typeface="Trebuchet MS"/>
              </a:rPr>
              <a:t>TL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24282" y="3738500"/>
            <a:ext cx="367030" cy="364490"/>
            <a:chOff x="3424282" y="3738500"/>
            <a:chExt cx="367030" cy="364490"/>
          </a:xfrm>
        </p:grpSpPr>
        <p:sp>
          <p:nvSpPr>
            <p:cNvPr id="9" name="object 9"/>
            <p:cNvSpPr/>
            <p:nvPr/>
          </p:nvSpPr>
          <p:spPr>
            <a:xfrm>
              <a:off x="3487380" y="3748025"/>
              <a:ext cx="294640" cy="292100"/>
            </a:xfrm>
            <a:custGeom>
              <a:avLst/>
              <a:gdLst/>
              <a:ahLst/>
              <a:cxnLst/>
              <a:rect l="l" t="t" r="r" b="b"/>
              <a:pathLst>
                <a:path w="294639" h="292100">
                  <a:moveTo>
                    <a:pt x="0" y="292025"/>
                  </a:moveTo>
                  <a:lnTo>
                    <a:pt x="294069" y="0"/>
                  </a:lnTo>
                </a:path>
              </a:pathLst>
            </a:custGeom>
            <a:ln w="19049">
              <a:solidFill>
                <a:srgbClr val="351B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4282" y="4021269"/>
              <a:ext cx="81724" cy="817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23006" y="3905555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595959"/>
                </a:solidFill>
                <a:latin typeface="Trebuchet MS"/>
                <a:cs typeface="Trebuchet MS"/>
              </a:rPr>
              <a:t>Evaluate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50517" y="1557921"/>
            <a:ext cx="2559685" cy="2552700"/>
            <a:chOff x="3150517" y="1557921"/>
            <a:chExt cx="2559685" cy="25527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0517" y="1557921"/>
              <a:ext cx="1508455" cy="15166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22124" y="1619984"/>
              <a:ext cx="1365885" cy="1374140"/>
            </a:xfrm>
            <a:custGeom>
              <a:avLst/>
              <a:gdLst/>
              <a:ahLst/>
              <a:cxnLst/>
              <a:rect l="l" t="t" r="r" b="b"/>
              <a:pathLst>
                <a:path w="1365885" h="1374139">
                  <a:moveTo>
                    <a:pt x="129" y="1373646"/>
                  </a:moveTo>
                  <a:lnTo>
                    <a:pt x="0" y="1323937"/>
                  </a:lnTo>
                  <a:lnTo>
                    <a:pt x="1696" y="1274429"/>
                  </a:lnTo>
                  <a:lnTo>
                    <a:pt x="5201" y="1225169"/>
                  </a:lnTo>
                  <a:lnTo>
                    <a:pt x="10495" y="1176201"/>
                  </a:lnTo>
                  <a:lnTo>
                    <a:pt x="17561" y="1127571"/>
                  </a:lnTo>
                  <a:lnTo>
                    <a:pt x="26380" y="1079325"/>
                  </a:lnTo>
                  <a:lnTo>
                    <a:pt x="36933" y="1031509"/>
                  </a:lnTo>
                  <a:lnTo>
                    <a:pt x="49204" y="984168"/>
                  </a:lnTo>
                  <a:lnTo>
                    <a:pt x="63172" y="937347"/>
                  </a:lnTo>
                  <a:lnTo>
                    <a:pt x="78821" y="891093"/>
                  </a:lnTo>
                  <a:lnTo>
                    <a:pt x="96132" y="845451"/>
                  </a:lnTo>
                  <a:lnTo>
                    <a:pt x="115086" y="800467"/>
                  </a:lnTo>
                  <a:lnTo>
                    <a:pt x="135665" y="756186"/>
                  </a:lnTo>
                  <a:lnTo>
                    <a:pt x="157852" y="712655"/>
                  </a:lnTo>
                  <a:lnTo>
                    <a:pt x="181627" y="669917"/>
                  </a:lnTo>
                  <a:lnTo>
                    <a:pt x="206973" y="628020"/>
                  </a:lnTo>
                  <a:lnTo>
                    <a:pt x="233871" y="587009"/>
                  </a:lnTo>
                  <a:lnTo>
                    <a:pt x="262304" y="546929"/>
                  </a:lnTo>
                  <a:lnTo>
                    <a:pt x="292252" y="507827"/>
                  </a:lnTo>
                  <a:lnTo>
                    <a:pt x="323697" y="469747"/>
                  </a:lnTo>
                  <a:lnTo>
                    <a:pt x="356622" y="432735"/>
                  </a:lnTo>
                  <a:lnTo>
                    <a:pt x="391008" y="396838"/>
                  </a:lnTo>
                  <a:lnTo>
                    <a:pt x="426695" y="362233"/>
                  </a:lnTo>
                  <a:lnTo>
                    <a:pt x="463504" y="329083"/>
                  </a:lnTo>
                  <a:lnTo>
                    <a:pt x="501391" y="297406"/>
                  </a:lnTo>
                  <a:lnTo>
                    <a:pt x="540310" y="267219"/>
                  </a:lnTo>
                  <a:lnTo>
                    <a:pt x="580216" y="238543"/>
                  </a:lnTo>
                  <a:lnTo>
                    <a:pt x="621062" y="211394"/>
                  </a:lnTo>
                  <a:lnTo>
                    <a:pt x="662803" y="185793"/>
                  </a:lnTo>
                  <a:lnTo>
                    <a:pt x="705395" y="161757"/>
                  </a:lnTo>
                  <a:lnTo>
                    <a:pt x="748790" y="139305"/>
                  </a:lnTo>
                  <a:lnTo>
                    <a:pt x="792944" y="118455"/>
                  </a:lnTo>
                  <a:lnTo>
                    <a:pt x="837812" y="99227"/>
                  </a:lnTo>
                  <a:lnTo>
                    <a:pt x="883347" y="81638"/>
                  </a:lnTo>
                  <a:lnTo>
                    <a:pt x="929505" y="65707"/>
                  </a:lnTo>
                  <a:lnTo>
                    <a:pt x="976239" y="51452"/>
                  </a:lnTo>
                  <a:lnTo>
                    <a:pt x="1023504" y="38893"/>
                  </a:lnTo>
                  <a:lnTo>
                    <a:pt x="1071255" y="28047"/>
                  </a:lnTo>
                  <a:lnTo>
                    <a:pt x="1119446" y="18934"/>
                  </a:lnTo>
                  <a:lnTo>
                    <a:pt x="1168032" y="11571"/>
                  </a:lnTo>
                  <a:lnTo>
                    <a:pt x="1216967" y="5978"/>
                  </a:lnTo>
                  <a:lnTo>
                    <a:pt x="1266205" y="2173"/>
                  </a:lnTo>
                  <a:lnTo>
                    <a:pt x="1315702" y="174"/>
                  </a:lnTo>
                  <a:lnTo>
                    <a:pt x="1365410" y="0"/>
                  </a:lnTo>
                  <a:lnTo>
                    <a:pt x="1361750" y="244847"/>
                  </a:lnTo>
                  <a:lnTo>
                    <a:pt x="1312074" y="245225"/>
                  </a:lnTo>
                  <a:lnTo>
                    <a:pt x="1262671" y="247827"/>
                  </a:lnTo>
                  <a:lnTo>
                    <a:pt x="1213607" y="252626"/>
                  </a:lnTo>
                  <a:lnTo>
                    <a:pt x="1164952" y="259596"/>
                  </a:lnTo>
                  <a:lnTo>
                    <a:pt x="1116772" y="268706"/>
                  </a:lnTo>
                  <a:lnTo>
                    <a:pt x="1069137" y="279932"/>
                  </a:lnTo>
                  <a:lnTo>
                    <a:pt x="1022113" y="293243"/>
                  </a:lnTo>
                  <a:lnTo>
                    <a:pt x="975770" y="308614"/>
                  </a:lnTo>
                  <a:lnTo>
                    <a:pt x="930174" y="326015"/>
                  </a:lnTo>
                  <a:lnTo>
                    <a:pt x="885395" y="345420"/>
                  </a:lnTo>
                  <a:lnTo>
                    <a:pt x="841499" y="366801"/>
                  </a:lnTo>
                  <a:lnTo>
                    <a:pt x="798555" y="390130"/>
                  </a:lnTo>
                  <a:lnTo>
                    <a:pt x="756631" y="415379"/>
                  </a:lnTo>
                  <a:lnTo>
                    <a:pt x="715795" y="442520"/>
                  </a:lnTo>
                  <a:lnTo>
                    <a:pt x="676115" y="471527"/>
                  </a:lnTo>
                  <a:lnTo>
                    <a:pt x="637658" y="502371"/>
                  </a:lnTo>
                  <a:lnTo>
                    <a:pt x="600494" y="535025"/>
                  </a:lnTo>
                  <a:lnTo>
                    <a:pt x="564689" y="569461"/>
                  </a:lnTo>
                  <a:lnTo>
                    <a:pt x="530472" y="605475"/>
                  </a:lnTo>
                  <a:lnTo>
                    <a:pt x="498046" y="642839"/>
                  </a:lnTo>
                  <a:lnTo>
                    <a:pt x="467438" y="681483"/>
                  </a:lnTo>
                  <a:lnTo>
                    <a:pt x="438674" y="721340"/>
                  </a:lnTo>
                  <a:lnTo>
                    <a:pt x="411782" y="762341"/>
                  </a:lnTo>
                  <a:lnTo>
                    <a:pt x="386789" y="804419"/>
                  </a:lnTo>
                  <a:lnTo>
                    <a:pt x="363723" y="847504"/>
                  </a:lnTo>
                  <a:lnTo>
                    <a:pt x="342611" y="891530"/>
                  </a:lnTo>
                  <a:lnTo>
                    <a:pt x="323480" y="936427"/>
                  </a:lnTo>
                  <a:lnTo>
                    <a:pt x="306357" y="982128"/>
                  </a:lnTo>
                  <a:lnTo>
                    <a:pt x="291270" y="1028565"/>
                  </a:lnTo>
                  <a:lnTo>
                    <a:pt x="278246" y="1075668"/>
                  </a:lnTo>
                  <a:lnTo>
                    <a:pt x="267312" y="1123372"/>
                  </a:lnTo>
                  <a:lnTo>
                    <a:pt x="258495" y="1171606"/>
                  </a:lnTo>
                  <a:lnTo>
                    <a:pt x="251824" y="1220303"/>
                  </a:lnTo>
                  <a:lnTo>
                    <a:pt x="247324" y="1269395"/>
                  </a:lnTo>
                  <a:lnTo>
                    <a:pt x="245023" y="1318813"/>
                  </a:lnTo>
                  <a:lnTo>
                    <a:pt x="244949" y="1368490"/>
                  </a:lnTo>
                  <a:lnTo>
                    <a:pt x="129" y="1373646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3424" y="3748025"/>
              <a:ext cx="303530" cy="299720"/>
            </a:xfrm>
            <a:custGeom>
              <a:avLst/>
              <a:gdLst/>
              <a:ahLst/>
              <a:cxnLst/>
              <a:rect l="l" t="t" r="r" b="b"/>
              <a:pathLst>
                <a:path w="303529" h="299720">
                  <a:moveTo>
                    <a:pt x="303500" y="29939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8373" y="4028566"/>
              <a:ext cx="81722" cy="8172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791575" y="3905580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595959"/>
                </a:solidFill>
                <a:latin typeface="Trebuchet MS"/>
                <a:cs typeface="Trebuchet MS"/>
              </a:rPr>
              <a:t>T</a:t>
            </a:r>
            <a:r>
              <a:rPr sz="1800" b="1" spc="-145" dirty="0">
                <a:solidFill>
                  <a:srgbClr val="595959"/>
                </a:solidFill>
                <a:latin typeface="Trebuchet MS"/>
                <a:cs typeface="Trebuchet MS"/>
              </a:rPr>
              <a:t>r</a:t>
            </a: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ain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35249" y="1835971"/>
            <a:ext cx="358775" cy="360680"/>
            <a:chOff x="5335249" y="1835971"/>
            <a:chExt cx="358775" cy="360680"/>
          </a:xfrm>
        </p:grpSpPr>
        <p:sp>
          <p:nvSpPr>
            <p:cNvPr id="19" name="object 19"/>
            <p:cNvSpPr/>
            <p:nvPr/>
          </p:nvSpPr>
          <p:spPr>
            <a:xfrm>
              <a:off x="5344774" y="1899061"/>
              <a:ext cx="286385" cy="288290"/>
            </a:xfrm>
            <a:custGeom>
              <a:avLst/>
              <a:gdLst/>
              <a:ahLst/>
              <a:cxnLst/>
              <a:rect l="l" t="t" r="r" b="b"/>
              <a:pathLst>
                <a:path w="286385" h="288289">
                  <a:moveTo>
                    <a:pt x="286006" y="0"/>
                  </a:moveTo>
                  <a:lnTo>
                    <a:pt x="0" y="287788"/>
                  </a:lnTo>
                </a:path>
              </a:pathLst>
            </a:custGeom>
            <a:ln w="19049">
              <a:solidFill>
                <a:srgbClr val="351B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2008" y="1835971"/>
              <a:ext cx="81724" cy="817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791577" y="1593317"/>
            <a:ext cx="549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595959"/>
                </a:solidFill>
                <a:latin typeface="Trebuchet MS"/>
                <a:cs typeface="Trebuchet MS"/>
              </a:rPr>
              <a:t>Build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99682" y="2566423"/>
            <a:ext cx="13341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16100"/>
              </a:lnSpc>
              <a:spcBef>
                <a:spcPts val="100"/>
              </a:spcBef>
            </a:pPr>
            <a:r>
              <a:rPr sz="1400" b="1" spc="-20" dirty="0">
                <a:latin typeface="Trebuchet MS"/>
                <a:cs typeface="Trebuchet MS"/>
              </a:rPr>
              <a:t>Rapid 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-50" dirty="0">
                <a:latin typeface="Trebuchet MS"/>
                <a:cs typeface="Trebuchet MS"/>
              </a:rPr>
              <a:t>Experimentation </a:t>
            </a:r>
            <a:r>
              <a:rPr sz="1400" b="1" spc="-409" dirty="0">
                <a:latin typeface="Trebuchet MS"/>
                <a:cs typeface="Trebuchet MS"/>
              </a:rPr>
              <a:t> </a:t>
            </a:r>
            <a:r>
              <a:rPr sz="1400" b="1" spc="-35" dirty="0">
                <a:latin typeface="Trebuchet MS"/>
                <a:cs typeface="Trebuchet MS"/>
              </a:rPr>
              <a:t>Lifecycle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90904" y="1485578"/>
            <a:ext cx="2946400" cy="2949575"/>
            <a:chOff x="3090904" y="1485578"/>
            <a:chExt cx="2946400" cy="294957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0579" y="1559134"/>
              <a:ext cx="1441648" cy="15271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12016" y="1621047"/>
              <a:ext cx="1299210" cy="1384300"/>
            </a:xfrm>
            <a:custGeom>
              <a:avLst/>
              <a:gdLst/>
              <a:ahLst/>
              <a:cxnLst/>
              <a:rect l="l" t="t" r="r" b="b"/>
              <a:pathLst>
                <a:path w="1299210" h="1384300">
                  <a:moveTo>
                    <a:pt x="1298167" y="1384242"/>
                  </a:moveTo>
                  <a:lnTo>
                    <a:pt x="1052997" y="1376952"/>
                  </a:lnTo>
                  <a:lnTo>
                    <a:pt x="1053387" y="1328372"/>
                  </a:lnTo>
                  <a:lnTo>
                    <a:pt x="1051684" y="1280264"/>
                  </a:lnTo>
                  <a:lnTo>
                    <a:pt x="1047931" y="1232673"/>
                  </a:lnTo>
                  <a:lnTo>
                    <a:pt x="1042168" y="1185645"/>
                  </a:lnTo>
                  <a:lnTo>
                    <a:pt x="1034438" y="1139225"/>
                  </a:lnTo>
                  <a:lnTo>
                    <a:pt x="1024783" y="1093457"/>
                  </a:lnTo>
                  <a:lnTo>
                    <a:pt x="1013244" y="1048388"/>
                  </a:lnTo>
                  <a:lnTo>
                    <a:pt x="999865" y="1004062"/>
                  </a:lnTo>
                  <a:lnTo>
                    <a:pt x="984688" y="960524"/>
                  </a:lnTo>
                  <a:lnTo>
                    <a:pt x="967753" y="917821"/>
                  </a:lnTo>
                  <a:lnTo>
                    <a:pt x="949103" y="875996"/>
                  </a:lnTo>
                  <a:lnTo>
                    <a:pt x="928780" y="835095"/>
                  </a:lnTo>
                  <a:lnTo>
                    <a:pt x="906827" y="795163"/>
                  </a:lnTo>
                  <a:lnTo>
                    <a:pt x="883285" y="756246"/>
                  </a:lnTo>
                  <a:lnTo>
                    <a:pt x="858176" y="718360"/>
                  </a:lnTo>
                  <a:lnTo>
                    <a:pt x="831603" y="681636"/>
                  </a:lnTo>
                  <a:lnTo>
                    <a:pt x="803547" y="646033"/>
                  </a:lnTo>
                  <a:lnTo>
                    <a:pt x="774070" y="611626"/>
                  </a:lnTo>
                  <a:lnTo>
                    <a:pt x="743215" y="578458"/>
                  </a:lnTo>
                  <a:lnTo>
                    <a:pt x="711023" y="546577"/>
                  </a:lnTo>
                  <a:lnTo>
                    <a:pt x="677536" y="516026"/>
                  </a:lnTo>
                  <a:lnTo>
                    <a:pt x="642797" y="486851"/>
                  </a:lnTo>
                  <a:lnTo>
                    <a:pt x="606848" y="459097"/>
                  </a:lnTo>
                  <a:lnTo>
                    <a:pt x="569730" y="432809"/>
                  </a:lnTo>
                  <a:lnTo>
                    <a:pt x="531486" y="408033"/>
                  </a:lnTo>
                  <a:lnTo>
                    <a:pt x="492158" y="384813"/>
                  </a:lnTo>
                  <a:lnTo>
                    <a:pt x="451787" y="363195"/>
                  </a:lnTo>
                  <a:lnTo>
                    <a:pt x="410416" y="343224"/>
                  </a:lnTo>
                  <a:lnTo>
                    <a:pt x="368087" y="324946"/>
                  </a:lnTo>
                  <a:lnTo>
                    <a:pt x="324841" y="308404"/>
                  </a:lnTo>
                  <a:lnTo>
                    <a:pt x="280721" y="293646"/>
                  </a:lnTo>
                  <a:lnTo>
                    <a:pt x="235770" y="280715"/>
                  </a:lnTo>
                  <a:lnTo>
                    <a:pt x="190028" y="269657"/>
                  </a:lnTo>
                  <a:lnTo>
                    <a:pt x="143538" y="260517"/>
                  </a:lnTo>
                  <a:lnTo>
                    <a:pt x="96342" y="253340"/>
                  </a:lnTo>
                  <a:lnTo>
                    <a:pt x="48482" y="248172"/>
                  </a:lnTo>
                  <a:lnTo>
                    <a:pt x="0" y="245057"/>
                  </a:lnTo>
                  <a:lnTo>
                    <a:pt x="10412" y="0"/>
                  </a:lnTo>
                  <a:lnTo>
                    <a:pt x="58161" y="2864"/>
                  </a:lnTo>
                  <a:lnTo>
                    <a:pt x="105424" y="7360"/>
                  </a:lnTo>
                  <a:lnTo>
                    <a:pt x="152174" y="13459"/>
                  </a:lnTo>
                  <a:lnTo>
                    <a:pt x="198386" y="21133"/>
                  </a:lnTo>
                  <a:lnTo>
                    <a:pt x="244032" y="30352"/>
                  </a:lnTo>
                  <a:lnTo>
                    <a:pt x="289085" y="41089"/>
                  </a:lnTo>
                  <a:lnTo>
                    <a:pt x="333518" y="53313"/>
                  </a:lnTo>
                  <a:lnTo>
                    <a:pt x="377306" y="66996"/>
                  </a:lnTo>
                  <a:lnTo>
                    <a:pt x="420421" y="82111"/>
                  </a:lnTo>
                  <a:lnTo>
                    <a:pt x="462836" y="98627"/>
                  </a:lnTo>
                  <a:lnTo>
                    <a:pt x="504525" y="116516"/>
                  </a:lnTo>
                  <a:lnTo>
                    <a:pt x="545460" y="135749"/>
                  </a:lnTo>
                  <a:lnTo>
                    <a:pt x="585616" y="156298"/>
                  </a:lnTo>
                  <a:lnTo>
                    <a:pt x="624965" y="178134"/>
                  </a:lnTo>
                  <a:lnTo>
                    <a:pt x="663481" y="201228"/>
                  </a:lnTo>
                  <a:lnTo>
                    <a:pt x="701137" y="225551"/>
                  </a:lnTo>
                  <a:lnTo>
                    <a:pt x="737906" y="251075"/>
                  </a:lnTo>
                  <a:lnTo>
                    <a:pt x="773761" y="277770"/>
                  </a:lnTo>
                  <a:lnTo>
                    <a:pt x="808676" y="305608"/>
                  </a:lnTo>
                  <a:lnTo>
                    <a:pt x="842623" y="334561"/>
                  </a:lnTo>
                  <a:lnTo>
                    <a:pt x="875577" y="364600"/>
                  </a:lnTo>
                  <a:lnTo>
                    <a:pt x="907510" y="395695"/>
                  </a:lnTo>
                  <a:lnTo>
                    <a:pt x="938396" y="427818"/>
                  </a:lnTo>
                  <a:lnTo>
                    <a:pt x="968208" y="460940"/>
                  </a:lnTo>
                  <a:lnTo>
                    <a:pt x="996919" y="495033"/>
                  </a:lnTo>
                  <a:lnTo>
                    <a:pt x="1024502" y="530067"/>
                  </a:lnTo>
                  <a:lnTo>
                    <a:pt x="1050931" y="566015"/>
                  </a:lnTo>
                  <a:lnTo>
                    <a:pt x="1076178" y="602847"/>
                  </a:lnTo>
                  <a:lnTo>
                    <a:pt x="1100218" y="640534"/>
                  </a:lnTo>
                  <a:lnTo>
                    <a:pt x="1123023" y="679048"/>
                  </a:lnTo>
                  <a:lnTo>
                    <a:pt x="1144582" y="718389"/>
                  </a:lnTo>
                  <a:lnTo>
                    <a:pt x="1164823" y="758441"/>
                  </a:lnTo>
                  <a:lnTo>
                    <a:pt x="1183764" y="799263"/>
                  </a:lnTo>
                  <a:lnTo>
                    <a:pt x="1201363" y="840796"/>
                  </a:lnTo>
                  <a:lnTo>
                    <a:pt x="1217593" y="883013"/>
                  </a:lnTo>
                  <a:lnTo>
                    <a:pt x="1232429" y="925883"/>
                  </a:lnTo>
                  <a:lnTo>
                    <a:pt x="1245843" y="969379"/>
                  </a:lnTo>
                  <a:lnTo>
                    <a:pt x="1257808" y="1013472"/>
                  </a:lnTo>
                  <a:lnTo>
                    <a:pt x="1268298" y="1058132"/>
                  </a:lnTo>
                  <a:lnTo>
                    <a:pt x="1277285" y="1103332"/>
                  </a:lnTo>
                  <a:lnTo>
                    <a:pt x="1284744" y="1149042"/>
                  </a:lnTo>
                  <a:lnTo>
                    <a:pt x="1290647" y="1195234"/>
                  </a:lnTo>
                  <a:lnTo>
                    <a:pt x="1294967" y="1241878"/>
                  </a:lnTo>
                  <a:lnTo>
                    <a:pt x="1297679" y="1288947"/>
                  </a:lnTo>
                  <a:lnTo>
                    <a:pt x="1298754" y="1336411"/>
                  </a:lnTo>
                  <a:lnTo>
                    <a:pt x="1298167" y="1384242"/>
                  </a:lnTo>
                  <a:close/>
                </a:path>
              </a:pathLst>
            </a:custGeom>
            <a:solidFill>
              <a:srgbClr val="351B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51" y="2893337"/>
              <a:ext cx="1474570" cy="14876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3963" y="2964774"/>
              <a:ext cx="1332230" cy="1344930"/>
            </a:xfrm>
            <a:custGeom>
              <a:avLst/>
              <a:gdLst/>
              <a:ahLst/>
              <a:cxnLst/>
              <a:rect l="l" t="t" r="r" b="b"/>
              <a:pathLst>
                <a:path w="1332229" h="1344929">
                  <a:moveTo>
                    <a:pt x="1328509" y="1344768"/>
                  </a:moveTo>
                  <a:lnTo>
                    <a:pt x="1280702" y="1343343"/>
                  </a:lnTo>
                  <a:lnTo>
                    <a:pt x="1233332" y="1340273"/>
                  </a:lnTo>
                  <a:lnTo>
                    <a:pt x="1186426" y="1335584"/>
                  </a:lnTo>
                  <a:lnTo>
                    <a:pt x="1140011" y="1329306"/>
                  </a:lnTo>
                  <a:lnTo>
                    <a:pt x="1094115" y="1321466"/>
                  </a:lnTo>
                  <a:lnTo>
                    <a:pt x="1048766" y="1312092"/>
                  </a:lnTo>
                  <a:lnTo>
                    <a:pt x="1003991" y="1301212"/>
                  </a:lnTo>
                  <a:lnTo>
                    <a:pt x="959819" y="1288854"/>
                  </a:lnTo>
                  <a:lnTo>
                    <a:pt x="916275" y="1275045"/>
                  </a:lnTo>
                  <a:lnTo>
                    <a:pt x="873389" y="1259815"/>
                  </a:lnTo>
                  <a:lnTo>
                    <a:pt x="831188" y="1243190"/>
                  </a:lnTo>
                  <a:lnTo>
                    <a:pt x="789699" y="1225199"/>
                  </a:lnTo>
                  <a:lnTo>
                    <a:pt x="748949" y="1205870"/>
                  </a:lnTo>
                  <a:lnTo>
                    <a:pt x="708968" y="1185230"/>
                  </a:lnTo>
                  <a:lnTo>
                    <a:pt x="669781" y="1163308"/>
                  </a:lnTo>
                  <a:lnTo>
                    <a:pt x="631417" y="1140131"/>
                  </a:lnTo>
                  <a:lnTo>
                    <a:pt x="593904" y="1115728"/>
                  </a:lnTo>
                  <a:lnTo>
                    <a:pt x="557269" y="1090126"/>
                  </a:lnTo>
                  <a:lnTo>
                    <a:pt x="521539" y="1063353"/>
                  </a:lnTo>
                  <a:lnTo>
                    <a:pt x="486742" y="1035438"/>
                  </a:lnTo>
                  <a:lnTo>
                    <a:pt x="452906" y="1006408"/>
                  </a:lnTo>
                  <a:lnTo>
                    <a:pt x="420058" y="976290"/>
                  </a:lnTo>
                  <a:lnTo>
                    <a:pt x="388227" y="945114"/>
                  </a:lnTo>
                  <a:lnTo>
                    <a:pt x="357439" y="912907"/>
                  </a:lnTo>
                  <a:lnTo>
                    <a:pt x="327722" y="879697"/>
                  </a:lnTo>
                  <a:lnTo>
                    <a:pt x="299104" y="845511"/>
                  </a:lnTo>
                  <a:lnTo>
                    <a:pt x="271612" y="810379"/>
                  </a:lnTo>
                  <a:lnTo>
                    <a:pt x="245274" y="774327"/>
                  </a:lnTo>
                  <a:lnTo>
                    <a:pt x="220118" y="737384"/>
                  </a:lnTo>
                  <a:lnTo>
                    <a:pt x="196172" y="699578"/>
                  </a:lnTo>
                  <a:lnTo>
                    <a:pt x="173462" y="660936"/>
                  </a:lnTo>
                  <a:lnTo>
                    <a:pt x="152016" y="621486"/>
                  </a:lnTo>
                  <a:lnTo>
                    <a:pt x="131862" y="581258"/>
                  </a:lnTo>
                  <a:lnTo>
                    <a:pt x="113028" y="540277"/>
                  </a:lnTo>
                  <a:lnTo>
                    <a:pt x="95542" y="498573"/>
                  </a:lnTo>
                  <a:lnTo>
                    <a:pt x="79430" y="456173"/>
                  </a:lnTo>
                  <a:lnTo>
                    <a:pt x="64720" y="413105"/>
                  </a:lnTo>
                  <a:lnTo>
                    <a:pt x="51441" y="369398"/>
                  </a:lnTo>
                  <a:lnTo>
                    <a:pt x="39619" y="325079"/>
                  </a:lnTo>
                  <a:lnTo>
                    <a:pt x="29283" y="280175"/>
                  </a:lnTo>
                  <a:lnTo>
                    <a:pt x="20459" y="234716"/>
                  </a:lnTo>
                  <a:lnTo>
                    <a:pt x="13163" y="188628"/>
                  </a:lnTo>
                  <a:lnTo>
                    <a:pt x="7460" y="142241"/>
                  </a:lnTo>
                  <a:lnTo>
                    <a:pt x="3341" y="95281"/>
                  </a:lnTo>
                  <a:lnTo>
                    <a:pt x="845" y="47877"/>
                  </a:lnTo>
                  <a:lnTo>
                    <a:pt x="0" y="57"/>
                  </a:lnTo>
                  <a:lnTo>
                    <a:pt x="258126" y="0"/>
                  </a:lnTo>
                  <a:lnTo>
                    <a:pt x="259178" y="47993"/>
                  </a:lnTo>
                  <a:lnTo>
                    <a:pt x="262284" y="95458"/>
                  </a:lnTo>
                  <a:lnTo>
                    <a:pt x="267400" y="142351"/>
                  </a:lnTo>
                  <a:lnTo>
                    <a:pt x="274504" y="188729"/>
                  </a:lnTo>
                  <a:lnTo>
                    <a:pt x="283493" y="234248"/>
                  </a:lnTo>
                  <a:lnTo>
                    <a:pt x="294385" y="279165"/>
                  </a:lnTo>
                  <a:lnTo>
                    <a:pt x="307115" y="323336"/>
                  </a:lnTo>
                  <a:lnTo>
                    <a:pt x="321642" y="366719"/>
                  </a:lnTo>
                  <a:lnTo>
                    <a:pt x="337923" y="409270"/>
                  </a:lnTo>
                  <a:lnTo>
                    <a:pt x="355914" y="450945"/>
                  </a:lnTo>
                  <a:lnTo>
                    <a:pt x="375574" y="491701"/>
                  </a:lnTo>
                  <a:lnTo>
                    <a:pt x="396858" y="531495"/>
                  </a:lnTo>
                  <a:lnTo>
                    <a:pt x="419724" y="570283"/>
                  </a:lnTo>
                  <a:lnTo>
                    <a:pt x="444130" y="608022"/>
                  </a:lnTo>
                  <a:lnTo>
                    <a:pt x="470031" y="644668"/>
                  </a:lnTo>
                  <a:lnTo>
                    <a:pt x="497387" y="680179"/>
                  </a:lnTo>
                  <a:lnTo>
                    <a:pt x="526153" y="714510"/>
                  </a:lnTo>
                  <a:lnTo>
                    <a:pt x="556287" y="747618"/>
                  </a:lnTo>
                  <a:lnTo>
                    <a:pt x="587745" y="779460"/>
                  </a:lnTo>
                  <a:lnTo>
                    <a:pt x="620486" y="809993"/>
                  </a:lnTo>
                  <a:lnTo>
                    <a:pt x="654466" y="839173"/>
                  </a:lnTo>
                  <a:lnTo>
                    <a:pt x="689642" y="866957"/>
                  </a:lnTo>
                  <a:lnTo>
                    <a:pt x="725972" y="893301"/>
                  </a:lnTo>
                  <a:lnTo>
                    <a:pt x="763413" y="918163"/>
                  </a:lnTo>
                  <a:lnTo>
                    <a:pt x="801921" y="941497"/>
                  </a:lnTo>
                  <a:lnTo>
                    <a:pt x="841453" y="963262"/>
                  </a:lnTo>
                  <a:lnTo>
                    <a:pt x="881968" y="983414"/>
                  </a:lnTo>
                  <a:lnTo>
                    <a:pt x="923422" y="1001909"/>
                  </a:lnTo>
                  <a:lnTo>
                    <a:pt x="965772" y="1018704"/>
                  </a:lnTo>
                  <a:lnTo>
                    <a:pt x="1008976" y="1033756"/>
                  </a:lnTo>
                  <a:lnTo>
                    <a:pt x="1052990" y="1047021"/>
                  </a:lnTo>
                  <a:lnTo>
                    <a:pt x="1097772" y="1058456"/>
                  </a:lnTo>
                  <a:lnTo>
                    <a:pt x="1143278" y="1068018"/>
                  </a:lnTo>
                  <a:lnTo>
                    <a:pt x="1189467" y="1075662"/>
                  </a:lnTo>
                  <a:lnTo>
                    <a:pt x="1236294" y="1081347"/>
                  </a:lnTo>
                  <a:lnTo>
                    <a:pt x="1283718" y="1085027"/>
                  </a:lnTo>
                  <a:lnTo>
                    <a:pt x="1331695" y="1086661"/>
                  </a:lnTo>
                  <a:lnTo>
                    <a:pt x="1328509" y="1344768"/>
                  </a:lnTo>
                  <a:close/>
                </a:path>
              </a:pathLst>
            </a:custGeom>
            <a:solidFill>
              <a:srgbClr val="351B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2781" y="2989225"/>
              <a:ext cx="1496378" cy="14021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54218" y="3051137"/>
              <a:ext cx="1353820" cy="1259205"/>
            </a:xfrm>
            <a:custGeom>
              <a:avLst/>
              <a:gdLst/>
              <a:ahLst/>
              <a:cxnLst/>
              <a:rect l="l" t="t" r="r" b="b"/>
              <a:pathLst>
                <a:path w="1353820" h="1259204">
                  <a:moveTo>
                    <a:pt x="0" y="1259200"/>
                  </a:moveTo>
                  <a:lnTo>
                    <a:pt x="2324" y="1009584"/>
                  </a:lnTo>
                  <a:lnTo>
                    <a:pt x="50068" y="1009005"/>
                  </a:lnTo>
                  <a:lnTo>
                    <a:pt x="97333" y="1006398"/>
                  </a:lnTo>
                  <a:lnTo>
                    <a:pt x="144073" y="1001806"/>
                  </a:lnTo>
                  <a:lnTo>
                    <a:pt x="190247" y="995267"/>
                  </a:lnTo>
                  <a:lnTo>
                    <a:pt x="235808" y="986824"/>
                  </a:lnTo>
                  <a:lnTo>
                    <a:pt x="280715" y="976515"/>
                  </a:lnTo>
                  <a:lnTo>
                    <a:pt x="324921" y="964381"/>
                  </a:lnTo>
                  <a:lnTo>
                    <a:pt x="368384" y="950463"/>
                  </a:lnTo>
                  <a:lnTo>
                    <a:pt x="411060" y="934800"/>
                  </a:lnTo>
                  <a:lnTo>
                    <a:pt x="452903" y="917434"/>
                  </a:lnTo>
                  <a:lnTo>
                    <a:pt x="493871" y="898405"/>
                  </a:lnTo>
                  <a:lnTo>
                    <a:pt x="533919" y="877752"/>
                  </a:lnTo>
                  <a:lnTo>
                    <a:pt x="573003" y="855516"/>
                  </a:lnTo>
                  <a:lnTo>
                    <a:pt x="611080" y="831738"/>
                  </a:lnTo>
                  <a:lnTo>
                    <a:pt x="648104" y="806458"/>
                  </a:lnTo>
                  <a:lnTo>
                    <a:pt x="684033" y="779716"/>
                  </a:lnTo>
                  <a:lnTo>
                    <a:pt x="718822" y="751552"/>
                  </a:lnTo>
                  <a:lnTo>
                    <a:pt x="752426" y="722007"/>
                  </a:lnTo>
                  <a:lnTo>
                    <a:pt x="784803" y="691122"/>
                  </a:lnTo>
                  <a:lnTo>
                    <a:pt x="815907" y="658936"/>
                  </a:lnTo>
                  <a:lnTo>
                    <a:pt x="845696" y="625489"/>
                  </a:lnTo>
                  <a:lnTo>
                    <a:pt x="874124" y="590823"/>
                  </a:lnTo>
                  <a:lnTo>
                    <a:pt x="901148" y="554978"/>
                  </a:lnTo>
                  <a:lnTo>
                    <a:pt x="926724" y="517993"/>
                  </a:lnTo>
                  <a:lnTo>
                    <a:pt x="950808" y="479909"/>
                  </a:lnTo>
                  <a:lnTo>
                    <a:pt x="973355" y="440767"/>
                  </a:lnTo>
                  <a:lnTo>
                    <a:pt x="994322" y="400606"/>
                  </a:lnTo>
                  <a:lnTo>
                    <a:pt x="1013665" y="359468"/>
                  </a:lnTo>
                  <a:lnTo>
                    <a:pt x="1031339" y="317393"/>
                  </a:lnTo>
                  <a:lnTo>
                    <a:pt x="1047301" y="274420"/>
                  </a:lnTo>
                  <a:lnTo>
                    <a:pt x="1061506" y="230590"/>
                  </a:lnTo>
                  <a:lnTo>
                    <a:pt x="1073911" y="185943"/>
                  </a:lnTo>
                  <a:lnTo>
                    <a:pt x="1084471" y="140521"/>
                  </a:lnTo>
                  <a:lnTo>
                    <a:pt x="1093143" y="94363"/>
                  </a:lnTo>
                  <a:lnTo>
                    <a:pt x="1099882" y="47509"/>
                  </a:lnTo>
                  <a:lnTo>
                    <a:pt x="1104645" y="0"/>
                  </a:lnTo>
                  <a:lnTo>
                    <a:pt x="1353503" y="19563"/>
                  </a:lnTo>
                  <a:lnTo>
                    <a:pt x="1348901" y="67350"/>
                  </a:lnTo>
                  <a:lnTo>
                    <a:pt x="1342667" y="114604"/>
                  </a:lnTo>
                  <a:lnTo>
                    <a:pt x="1334831" y="161299"/>
                  </a:lnTo>
                  <a:lnTo>
                    <a:pt x="1325424" y="207407"/>
                  </a:lnTo>
                  <a:lnTo>
                    <a:pt x="1314474" y="252901"/>
                  </a:lnTo>
                  <a:lnTo>
                    <a:pt x="1302011" y="297754"/>
                  </a:lnTo>
                  <a:lnTo>
                    <a:pt x="1288065" y="341939"/>
                  </a:lnTo>
                  <a:lnTo>
                    <a:pt x="1272666" y="385429"/>
                  </a:lnTo>
                  <a:lnTo>
                    <a:pt x="1255842" y="428196"/>
                  </a:lnTo>
                  <a:lnTo>
                    <a:pt x="1237624" y="470214"/>
                  </a:lnTo>
                  <a:lnTo>
                    <a:pt x="1218041" y="511455"/>
                  </a:lnTo>
                  <a:lnTo>
                    <a:pt x="1197123" y="551893"/>
                  </a:lnTo>
                  <a:lnTo>
                    <a:pt x="1174900" y="591499"/>
                  </a:lnTo>
                  <a:lnTo>
                    <a:pt x="1151400" y="630248"/>
                  </a:lnTo>
                  <a:lnTo>
                    <a:pt x="1126654" y="668111"/>
                  </a:lnTo>
                  <a:lnTo>
                    <a:pt x="1100692" y="705062"/>
                  </a:lnTo>
                  <a:lnTo>
                    <a:pt x="1073543" y="741074"/>
                  </a:lnTo>
                  <a:lnTo>
                    <a:pt x="1045236" y="776119"/>
                  </a:lnTo>
                  <a:lnTo>
                    <a:pt x="1015801" y="810171"/>
                  </a:lnTo>
                  <a:lnTo>
                    <a:pt x="985268" y="843202"/>
                  </a:lnTo>
                  <a:lnTo>
                    <a:pt x="953666" y="875185"/>
                  </a:lnTo>
                  <a:lnTo>
                    <a:pt x="921025" y="906093"/>
                  </a:lnTo>
                  <a:lnTo>
                    <a:pt x="887375" y="935899"/>
                  </a:lnTo>
                  <a:lnTo>
                    <a:pt x="852745" y="964576"/>
                  </a:lnTo>
                  <a:lnTo>
                    <a:pt x="817165" y="992096"/>
                  </a:lnTo>
                  <a:lnTo>
                    <a:pt x="780664" y="1018433"/>
                  </a:lnTo>
                  <a:lnTo>
                    <a:pt x="743273" y="1043559"/>
                  </a:lnTo>
                  <a:lnTo>
                    <a:pt x="705020" y="1067448"/>
                  </a:lnTo>
                  <a:lnTo>
                    <a:pt x="665935" y="1090071"/>
                  </a:lnTo>
                  <a:lnTo>
                    <a:pt x="626049" y="1111403"/>
                  </a:lnTo>
                  <a:lnTo>
                    <a:pt x="585389" y="1131416"/>
                  </a:lnTo>
                  <a:lnTo>
                    <a:pt x="543987" y="1150082"/>
                  </a:lnTo>
                  <a:lnTo>
                    <a:pt x="501872" y="1167375"/>
                  </a:lnTo>
                  <a:lnTo>
                    <a:pt x="459073" y="1183267"/>
                  </a:lnTo>
                  <a:lnTo>
                    <a:pt x="415620" y="1197732"/>
                  </a:lnTo>
                  <a:lnTo>
                    <a:pt x="371543" y="1210743"/>
                  </a:lnTo>
                  <a:lnTo>
                    <a:pt x="326871" y="1222271"/>
                  </a:lnTo>
                  <a:lnTo>
                    <a:pt x="281634" y="1232290"/>
                  </a:lnTo>
                  <a:lnTo>
                    <a:pt x="235861" y="1240774"/>
                  </a:lnTo>
                  <a:lnTo>
                    <a:pt x="189582" y="1247694"/>
                  </a:lnTo>
                  <a:lnTo>
                    <a:pt x="142827" y="1253024"/>
                  </a:lnTo>
                  <a:lnTo>
                    <a:pt x="95625" y="1256736"/>
                  </a:lnTo>
                  <a:lnTo>
                    <a:pt x="48006" y="1258804"/>
                  </a:lnTo>
                  <a:lnTo>
                    <a:pt x="0" y="1259200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90900" y="2715640"/>
              <a:ext cx="2946400" cy="506730"/>
            </a:xfrm>
            <a:custGeom>
              <a:avLst/>
              <a:gdLst/>
              <a:ahLst/>
              <a:cxnLst/>
              <a:rect l="l" t="t" r="r" b="b"/>
              <a:pathLst>
                <a:path w="2946400" h="506730">
                  <a:moveTo>
                    <a:pt x="513600" y="256794"/>
                  </a:moveTo>
                  <a:lnTo>
                    <a:pt x="256794" y="0"/>
                  </a:lnTo>
                  <a:lnTo>
                    <a:pt x="0" y="256794"/>
                  </a:lnTo>
                  <a:lnTo>
                    <a:pt x="513600" y="256794"/>
                  </a:lnTo>
                  <a:close/>
                </a:path>
                <a:path w="2946400" h="506730">
                  <a:moveTo>
                    <a:pt x="2946108" y="249643"/>
                  </a:moveTo>
                  <a:lnTo>
                    <a:pt x="2432507" y="249643"/>
                  </a:lnTo>
                  <a:lnTo>
                    <a:pt x="2689301" y="506437"/>
                  </a:lnTo>
                  <a:lnTo>
                    <a:pt x="2946108" y="249643"/>
                  </a:lnTo>
                  <a:close/>
                </a:path>
              </a:pathLst>
            </a:custGeom>
            <a:solidFill>
              <a:srgbClr val="351B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06798" y="1485582"/>
              <a:ext cx="514350" cy="2949575"/>
            </a:xfrm>
            <a:custGeom>
              <a:avLst/>
              <a:gdLst/>
              <a:ahLst/>
              <a:cxnLst/>
              <a:rect l="l" t="t" r="r" b="b"/>
              <a:pathLst>
                <a:path w="514350" h="2949575">
                  <a:moveTo>
                    <a:pt x="256806" y="2435669"/>
                  </a:moveTo>
                  <a:lnTo>
                    <a:pt x="0" y="2692476"/>
                  </a:lnTo>
                  <a:lnTo>
                    <a:pt x="256806" y="2949270"/>
                  </a:lnTo>
                  <a:lnTo>
                    <a:pt x="256806" y="2435669"/>
                  </a:lnTo>
                  <a:close/>
                </a:path>
                <a:path w="514350" h="2949575">
                  <a:moveTo>
                    <a:pt x="514299" y="256806"/>
                  </a:moveTo>
                  <a:lnTo>
                    <a:pt x="257492" y="0"/>
                  </a:lnTo>
                  <a:lnTo>
                    <a:pt x="257492" y="513600"/>
                  </a:lnTo>
                  <a:lnTo>
                    <a:pt x="514299" y="256806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42500" y="1985463"/>
            <a:ext cx="93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Impact"/>
                <a:cs typeface="Impact"/>
              </a:rPr>
              <a:t>1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5947" y="1985463"/>
            <a:ext cx="114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Impact"/>
                <a:cs typeface="Impact"/>
              </a:rPr>
              <a:t>2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75947" y="3697119"/>
            <a:ext cx="1200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Impact"/>
                <a:cs typeface="Impact"/>
              </a:rPr>
              <a:t>3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42496" y="36971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Impact"/>
                <a:cs typeface="Impact"/>
              </a:rPr>
              <a:t>4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7996" y="21540"/>
            <a:ext cx="288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595959"/>
                </a:solidFill>
                <a:latin typeface="Calibri"/>
                <a:cs typeface="Calibri"/>
              </a:rPr>
              <a:t>45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3008"/>
            <a:ext cx="9144000" cy="3331845"/>
          </a:xfrm>
          <a:custGeom>
            <a:avLst/>
            <a:gdLst/>
            <a:ahLst/>
            <a:cxnLst/>
            <a:rect l="l" t="t" r="r" b="b"/>
            <a:pathLst>
              <a:path w="9144000" h="3331845">
                <a:moveTo>
                  <a:pt x="9144000" y="2459215"/>
                </a:moveTo>
                <a:lnTo>
                  <a:pt x="0" y="2459215"/>
                </a:lnTo>
                <a:lnTo>
                  <a:pt x="0" y="3331603"/>
                </a:lnTo>
                <a:lnTo>
                  <a:pt x="9144000" y="3331603"/>
                </a:lnTo>
                <a:lnTo>
                  <a:pt x="9144000" y="2459215"/>
                </a:lnTo>
                <a:close/>
              </a:path>
              <a:path w="9144000" h="3331845">
                <a:moveTo>
                  <a:pt x="9144000" y="0"/>
                </a:moveTo>
                <a:lnTo>
                  <a:pt x="0" y="0"/>
                </a:lnTo>
                <a:lnTo>
                  <a:pt x="0" y="872401"/>
                </a:lnTo>
                <a:lnTo>
                  <a:pt x="9144000" y="87240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233" y="122825"/>
            <a:ext cx="8037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="1" spc="-97" baseline="44444" dirty="0">
                <a:solidFill>
                  <a:srgbClr val="595959"/>
                </a:solidFill>
                <a:latin typeface="Calibri"/>
                <a:cs typeface="Calibri"/>
              </a:rPr>
              <a:t>46</a:t>
            </a:r>
            <a:r>
              <a:rPr sz="2800" spc="-65" dirty="0"/>
              <a:t>Rapid</a:t>
            </a:r>
            <a:r>
              <a:rPr sz="2800" spc="-25" dirty="0"/>
              <a:t> </a:t>
            </a:r>
            <a:r>
              <a:rPr sz="2800" dirty="0"/>
              <a:t>ML</a:t>
            </a:r>
            <a:r>
              <a:rPr sz="2800" spc="-120" dirty="0"/>
              <a:t> </a:t>
            </a:r>
            <a:r>
              <a:rPr sz="2800" spc="-10" dirty="0"/>
              <a:t>Experimentation</a:t>
            </a:r>
            <a:r>
              <a:rPr sz="2800" spc="-25" dirty="0"/>
              <a:t> </a:t>
            </a:r>
            <a:r>
              <a:rPr sz="2800" spc="-10" dirty="0"/>
              <a:t>Example</a:t>
            </a:r>
            <a:r>
              <a:rPr sz="2800" spc="-25" dirty="0"/>
              <a:t> </a:t>
            </a:r>
            <a:r>
              <a:rPr sz="2800" dirty="0"/>
              <a:t>(Supervised)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705" y="962522"/>
            <a:ext cx="224154" cy="351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ETL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650" y="898494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59079" marR="195580" indent="-5715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Extract  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1640" y="898494"/>
            <a:ext cx="760095" cy="47942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59079" marR="113664" indent="-137795">
              <a:lnSpc>
                <a:spcPts val="1050"/>
              </a:lnSpc>
              <a:spcBef>
                <a:spcPts val="860"/>
              </a:spcBef>
            </a:pPr>
            <a:r>
              <a:rPr sz="900" spc="-3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ransform  </a:t>
            </a:r>
            <a:r>
              <a:rPr sz="900" spc="-5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6636" y="89849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0154" y="1054097"/>
            <a:ext cx="553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Loa</a:t>
            </a:r>
            <a:r>
              <a:rPr sz="900" dirty="0">
                <a:latin typeface="Arial"/>
                <a:cs typeface="Arial"/>
              </a:rPr>
              <a:t>d</a:t>
            </a:r>
            <a:r>
              <a:rPr sz="900" spc="-5" dirty="0">
                <a:latin typeface="Arial"/>
                <a:cs typeface="Arial"/>
              </a:rPr>
              <a:t> 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571924"/>
            <a:ext cx="9144000" cy="1592580"/>
          </a:xfrm>
          <a:custGeom>
            <a:avLst/>
            <a:gdLst/>
            <a:ahLst/>
            <a:cxnLst/>
            <a:rect l="l" t="t" r="r" b="b"/>
            <a:pathLst>
              <a:path w="9144000" h="1592580">
                <a:moveTo>
                  <a:pt x="9143999" y="1592100"/>
                </a:moveTo>
                <a:lnTo>
                  <a:pt x="0" y="1592100"/>
                </a:lnTo>
                <a:lnTo>
                  <a:pt x="0" y="0"/>
                </a:lnTo>
                <a:lnTo>
                  <a:pt x="9143999" y="0"/>
                </a:lnTo>
                <a:lnTo>
                  <a:pt x="9143999" y="1592100"/>
                </a:lnTo>
                <a:close/>
              </a:path>
            </a:pathLst>
          </a:custGeom>
          <a:solidFill>
            <a:srgbClr val="B4A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705" y="2154466"/>
            <a:ext cx="224154" cy="420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9849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4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569" y="1979452"/>
            <a:ext cx="4762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159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Analyze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64845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4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9318" y="1979452"/>
            <a:ext cx="45021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72390" marR="5080" indent="-6032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Fi</a:t>
            </a:r>
            <a:r>
              <a:rPr sz="900" dirty="0">
                <a:latin typeface="Arial"/>
                <a:cs typeface="Arial"/>
              </a:rPr>
              <a:t>x</a:t>
            </a:r>
            <a:r>
              <a:rPr sz="900" spc="-5" dirty="0">
                <a:latin typeface="Arial"/>
                <a:cs typeface="Arial"/>
              </a:rPr>
              <a:t> Data  </a:t>
            </a:r>
            <a:r>
              <a:rPr sz="900" spc="-15" dirty="0">
                <a:latin typeface="Arial"/>
                <a:cs typeface="Arial"/>
              </a:rPr>
              <a:t>Types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19841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61561" y="1979452"/>
            <a:ext cx="4762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016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Drop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4837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56225" y="1979452"/>
            <a:ext cx="59690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8255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Analyze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Distribution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29811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14409" y="1979452"/>
            <a:ext cx="5905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66675" marR="5080" indent="-5461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Descriptive  Statistics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9586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900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900" y="0"/>
                </a:lnTo>
                <a:lnTo>
                  <a:pt x="759900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48693" y="1979452"/>
            <a:ext cx="50101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88265" marR="5080" indent="-762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Fix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NaN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/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Empty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09362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79712" y="1979452"/>
            <a:ext cx="41846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9842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Clip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Outliers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64337" y="189052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2059" y="1979452"/>
            <a:ext cx="58483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762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Analyze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Correlation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64337" y="2609074"/>
            <a:ext cx="760095" cy="47942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2545" rIns="0" bIns="0" rtlCol="0">
            <a:spAutoFit/>
          </a:bodyPr>
          <a:lstStyle/>
          <a:p>
            <a:pPr marL="186055" marR="179070" algn="ctr">
              <a:lnSpc>
                <a:spcPts val="1050"/>
              </a:lnSpc>
              <a:spcBef>
                <a:spcPts val="335"/>
              </a:spcBef>
            </a:pPr>
            <a:r>
              <a:rPr sz="900" spc="-5" dirty="0">
                <a:latin typeface="Arial"/>
                <a:cs typeface="Arial"/>
              </a:rPr>
              <a:t>Unde</a:t>
            </a:r>
            <a:r>
              <a:rPr sz="900" dirty="0">
                <a:latin typeface="Arial"/>
                <a:cs typeface="Arial"/>
              </a:rPr>
              <a:t>r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/  </a:t>
            </a:r>
            <a:r>
              <a:rPr sz="900" spc="-5" dirty="0">
                <a:latin typeface="Arial"/>
                <a:cs typeface="Arial"/>
              </a:rPr>
              <a:t>Over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Sample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9362" y="2609074"/>
            <a:ext cx="760095" cy="47942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86055" marR="160020" indent="-1905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On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Hot  Encode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9586" y="2609074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Normalize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29811" y="2609074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54305" marR="147320" indent="47625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Extract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74837" y="2609074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00330" marR="92710" indent="8255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Feature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Correlation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19862" y="2609074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5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61581" y="2698002"/>
            <a:ext cx="47625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016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Drop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64862" y="3465256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4" h="479425">
                <a:moveTo>
                  <a:pt x="759899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899" y="0"/>
                </a:lnTo>
                <a:lnTo>
                  <a:pt x="759899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84341" y="3620859"/>
            <a:ext cx="520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Spli</a:t>
            </a:r>
            <a:r>
              <a:rPr sz="900" dirty="0">
                <a:latin typeface="Arial"/>
                <a:cs typeface="Arial"/>
              </a:rPr>
              <a:t>t</a:t>
            </a:r>
            <a:r>
              <a:rPr sz="900" spc="-5" dirty="0">
                <a:latin typeface="Arial"/>
                <a:cs typeface="Arial"/>
              </a:rPr>
              <a:t> 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41637" y="3465256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44780" marR="132715" indent="-635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Algorithm  Selection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705" y="3370483"/>
            <a:ext cx="224154" cy="424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9862" y="3465256"/>
            <a:ext cx="760095" cy="479425"/>
          </a:xfrm>
          <a:custGeom>
            <a:avLst/>
            <a:gdLst/>
            <a:ahLst/>
            <a:cxnLst/>
            <a:rect l="l" t="t" r="r" b="b"/>
            <a:pathLst>
              <a:path w="760094" h="479425">
                <a:moveTo>
                  <a:pt x="759900" y="479099"/>
                </a:moveTo>
                <a:lnTo>
                  <a:pt x="0" y="479099"/>
                </a:lnTo>
                <a:lnTo>
                  <a:pt x="0" y="0"/>
                </a:lnTo>
                <a:lnTo>
                  <a:pt x="759900" y="0"/>
                </a:lnTo>
                <a:lnTo>
                  <a:pt x="759900" y="4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4888" y="3554184"/>
            <a:ext cx="60833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0650" marR="5080" indent="-108585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Objectiv</a:t>
            </a:r>
            <a:r>
              <a:rPr sz="900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&amp;  Metrics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86649" y="3465256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09855" marR="103505" indent="141605">
              <a:lnSpc>
                <a:spcPts val="1050"/>
              </a:lnSpc>
              <a:spcBef>
                <a:spcPts val="860"/>
              </a:spcBef>
            </a:pPr>
            <a:r>
              <a:rPr sz="900" spc="-10" dirty="0">
                <a:latin typeface="Arial"/>
                <a:cs typeface="Arial"/>
              </a:rPr>
              <a:t>Train </a:t>
            </a:r>
            <a:r>
              <a:rPr sz="900" spc="-5" dirty="0">
                <a:latin typeface="Arial"/>
                <a:cs typeface="Arial"/>
              </a:rPr>
              <a:t> Algorithms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96611" y="3465256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9380" marR="111760" algn="ctr">
              <a:lnSpc>
                <a:spcPts val="1050"/>
              </a:lnSpc>
              <a:spcBef>
                <a:spcPts val="335"/>
              </a:spcBef>
            </a:pPr>
            <a:r>
              <a:rPr sz="900" spc="-5" dirty="0">
                <a:latin typeface="Arial"/>
                <a:cs typeface="Arial"/>
              </a:rPr>
              <a:t>Hyper-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parameter  Search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86387" y="3465256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24154" marR="114935" indent="-102235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Confusion  </a:t>
            </a:r>
            <a:r>
              <a:rPr sz="900" dirty="0">
                <a:latin typeface="Arial"/>
                <a:cs typeface="Arial"/>
              </a:rPr>
              <a:t>Matrix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4035026"/>
            <a:ext cx="9144000" cy="1000760"/>
          </a:xfrm>
          <a:custGeom>
            <a:avLst/>
            <a:gdLst/>
            <a:ahLst/>
            <a:cxnLst/>
            <a:rect l="l" t="t" r="r" b="b"/>
            <a:pathLst>
              <a:path w="9144000" h="1000760">
                <a:moveTo>
                  <a:pt x="9143999" y="1000199"/>
                </a:moveTo>
                <a:lnTo>
                  <a:pt x="0" y="10001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00199"/>
                </a:lnTo>
                <a:close/>
              </a:path>
            </a:pathLst>
          </a:custGeom>
          <a:solidFill>
            <a:srgbClr val="B4A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764862" y="4335062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24154" marR="170180" indent="-4826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Analyze  Errors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74837" y="4335062"/>
            <a:ext cx="760095" cy="47942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54305" marR="147320" indent="10160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Drop 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705" y="4184580"/>
            <a:ext cx="224154" cy="7162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Evaluate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9862" y="4335062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24154" marR="151130" indent="-67310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Evaluate  </a:t>
            </a:r>
            <a:r>
              <a:rPr sz="900" dirty="0">
                <a:latin typeface="Arial"/>
                <a:cs typeface="Arial"/>
              </a:rPr>
              <a:t>Model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19849" y="4335062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54305" marR="132080" indent="-15875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Important  Features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4987" y="1117549"/>
            <a:ext cx="7471409" cy="2827020"/>
            <a:chOff x="1464987" y="1117549"/>
            <a:chExt cx="7471409" cy="2827020"/>
          </a:xfrm>
        </p:grpSpPr>
        <p:sp>
          <p:nvSpPr>
            <p:cNvPr id="50" name="object 50"/>
            <p:cNvSpPr/>
            <p:nvPr/>
          </p:nvSpPr>
          <p:spPr>
            <a:xfrm>
              <a:off x="2536550" y="113804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74600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74600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1541" y="113804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29591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29591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69750" y="213007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07800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07800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24745" y="213007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62795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62795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79741" y="213007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17791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17791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34737" y="213007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872786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72786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89711" y="213007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8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62561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62561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79487" y="213007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8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52337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52337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9262" y="213007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07312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07312" y="21143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544287" y="23696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4">
                  <a:moveTo>
                    <a:pt x="0" y="0"/>
                  </a:moveTo>
                  <a:lnTo>
                    <a:pt x="0" y="182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528554" y="2551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528554" y="2551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926287" y="284862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2380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83062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83062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36512" y="284862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2728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93287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93287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746737" y="284862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2728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703511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03511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691762" y="284862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2380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648536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648536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36786" y="284862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2380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93561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93561" y="28328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69762" y="3704806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0781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0781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24762" y="3704806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6851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76851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46549" y="3704806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84599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84599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701537" y="3704806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39586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39586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756512" y="3704806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8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02936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029362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46287" y="3704806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8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119137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119137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176162" y="3465256"/>
              <a:ext cx="760095" cy="479425"/>
            </a:xfrm>
            <a:custGeom>
              <a:avLst/>
              <a:gdLst/>
              <a:ahLst/>
              <a:cxnLst/>
              <a:rect l="l" t="t" r="r" b="b"/>
              <a:pathLst>
                <a:path w="760095" h="479425">
                  <a:moveTo>
                    <a:pt x="759899" y="479099"/>
                  </a:moveTo>
                  <a:lnTo>
                    <a:pt x="0" y="479099"/>
                  </a:lnTo>
                  <a:lnTo>
                    <a:pt x="0" y="0"/>
                  </a:lnTo>
                  <a:lnTo>
                    <a:pt x="759899" y="0"/>
                  </a:lnTo>
                  <a:lnTo>
                    <a:pt x="759899" y="47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8314644" y="3554184"/>
            <a:ext cx="48133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85725" marR="5080" indent="-7366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Engineer  </a:t>
            </a:r>
            <a:r>
              <a:rPr sz="900" dirty="0">
                <a:latin typeface="Arial"/>
                <a:cs typeface="Arial"/>
              </a:rPr>
              <a:t>Model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069217" y="1372832"/>
            <a:ext cx="7491730" cy="3222625"/>
            <a:chOff x="1069217" y="1372832"/>
            <a:chExt cx="7491730" cy="3222625"/>
          </a:xfrm>
        </p:grpSpPr>
        <p:sp>
          <p:nvSpPr>
            <p:cNvPr id="116" name="object 116"/>
            <p:cNvSpPr/>
            <p:nvPr/>
          </p:nvSpPr>
          <p:spPr>
            <a:xfrm>
              <a:off x="1469762" y="4574613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07812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07812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24762" y="4574613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762812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62812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579749" y="4574613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817799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817799" y="45588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9886" y="1377594"/>
              <a:ext cx="3176905" cy="455930"/>
            </a:xfrm>
            <a:custGeom>
              <a:avLst/>
              <a:gdLst/>
              <a:ahLst/>
              <a:cxnLst/>
              <a:rect l="l" t="t" r="r" b="b"/>
              <a:pathLst>
                <a:path w="3176904" h="455930">
                  <a:moveTo>
                    <a:pt x="3176699" y="0"/>
                  </a:moveTo>
                  <a:lnTo>
                    <a:pt x="3176699" y="256463"/>
                  </a:lnTo>
                  <a:lnTo>
                    <a:pt x="0" y="256463"/>
                  </a:lnTo>
                  <a:lnTo>
                    <a:pt x="0" y="4558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74154" y="18334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74154" y="18334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89912" y="3088174"/>
              <a:ext cx="2110105" cy="320040"/>
            </a:xfrm>
            <a:custGeom>
              <a:avLst/>
              <a:gdLst/>
              <a:ahLst/>
              <a:cxnLst/>
              <a:rect l="l" t="t" r="r" b="b"/>
              <a:pathLst>
                <a:path w="2110105" h="320039">
                  <a:moveTo>
                    <a:pt x="2109899" y="0"/>
                  </a:moveTo>
                  <a:lnTo>
                    <a:pt x="2109899" y="188542"/>
                  </a:lnTo>
                  <a:lnTo>
                    <a:pt x="0" y="188542"/>
                  </a:lnTo>
                  <a:lnTo>
                    <a:pt x="0" y="3199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74179" y="3408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74179" y="3408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89712" y="3944356"/>
              <a:ext cx="7466965" cy="334010"/>
            </a:xfrm>
            <a:custGeom>
              <a:avLst/>
              <a:gdLst/>
              <a:ahLst/>
              <a:cxnLst/>
              <a:rect l="l" t="t" r="r" b="b"/>
              <a:pathLst>
                <a:path w="7466965" h="334010">
                  <a:moveTo>
                    <a:pt x="7466400" y="0"/>
                  </a:moveTo>
                  <a:lnTo>
                    <a:pt x="7466400" y="195354"/>
                  </a:lnTo>
                  <a:lnTo>
                    <a:pt x="0" y="195354"/>
                  </a:lnTo>
                  <a:lnTo>
                    <a:pt x="0" y="3334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73979" y="427780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73979" y="427780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721649" y="898494"/>
            <a:ext cx="760095" cy="479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59079" marR="251460" indent="-635" algn="ctr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Find </a:t>
            </a:r>
            <a:r>
              <a:rPr sz="900" spc="-2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476787" y="1117549"/>
            <a:ext cx="290830" cy="41275"/>
            <a:chOff x="1476787" y="1117549"/>
            <a:chExt cx="290830" cy="41275"/>
          </a:xfrm>
        </p:grpSpPr>
        <p:sp>
          <p:nvSpPr>
            <p:cNvPr id="136" name="object 136"/>
            <p:cNvSpPr/>
            <p:nvPr/>
          </p:nvSpPr>
          <p:spPr>
            <a:xfrm>
              <a:off x="1481549" y="1138044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8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19599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19599" y="1122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2825762" y="3465256"/>
            <a:ext cx="760095" cy="47942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59079" marR="126364" indent="-127635">
              <a:lnSpc>
                <a:spcPts val="1050"/>
              </a:lnSpc>
              <a:spcBef>
                <a:spcPts val="860"/>
              </a:spcBef>
            </a:pPr>
            <a:r>
              <a:rPr sz="900" spc="-5" dirty="0">
                <a:latin typeface="Arial"/>
                <a:cs typeface="Arial"/>
              </a:rPr>
              <a:t>Synthesis  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935783" y="1398812"/>
            <a:ext cx="7625715" cy="2953385"/>
            <a:chOff x="935783" y="1398812"/>
            <a:chExt cx="7625715" cy="2953385"/>
          </a:xfrm>
        </p:grpSpPr>
        <p:sp>
          <p:nvSpPr>
            <p:cNvPr id="141" name="object 141"/>
            <p:cNvSpPr/>
            <p:nvPr/>
          </p:nvSpPr>
          <p:spPr>
            <a:xfrm>
              <a:off x="3585662" y="3704806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29411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29411" y="368907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376612" y="3260343"/>
              <a:ext cx="2179955" cy="205104"/>
            </a:xfrm>
            <a:custGeom>
              <a:avLst/>
              <a:gdLst/>
              <a:ahLst/>
              <a:cxnLst/>
              <a:rect l="l" t="t" r="r" b="b"/>
              <a:pathLst>
                <a:path w="2179954" h="205104">
                  <a:moveTo>
                    <a:pt x="2179500" y="204912"/>
                  </a:moveTo>
                  <a:lnTo>
                    <a:pt x="2179500" y="0"/>
                  </a:lnTo>
                  <a:lnTo>
                    <a:pt x="0" y="0"/>
                  </a:lnTo>
                  <a:lnTo>
                    <a:pt x="0" y="1483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360879" y="340870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60879" y="340870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93324" y="4003086"/>
              <a:ext cx="1952625" cy="338455"/>
            </a:xfrm>
            <a:custGeom>
              <a:avLst/>
              <a:gdLst/>
              <a:ahLst/>
              <a:cxnLst/>
              <a:rect l="l" t="t" r="r" b="b"/>
              <a:pathLst>
                <a:path w="1952625" h="338454">
                  <a:moveTo>
                    <a:pt x="1951999" y="338063"/>
                  </a:moveTo>
                  <a:lnTo>
                    <a:pt x="1951999" y="218288"/>
                  </a:lnTo>
                  <a:lnTo>
                    <a:pt x="0" y="218288"/>
                  </a:lnTo>
                  <a:lnTo>
                    <a:pt x="473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82331" y="39598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43556"/>
                  </a:moveTo>
                  <a:lnTo>
                    <a:pt x="0" y="42873"/>
                  </a:lnTo>
                  <a:lnTo>
                    <a:pt x="16666" y="0"/>
                  </a:lnTo>
                  <a:lnTo>
                    <a:pt x="31457" y="435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282331" y="39598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43556"/>
                  </a:moveTo>
                  <a:lnTo>
                    <a:pt x="16666" y="0"/>
                  </a:lnTo>
                  <a:lnTo>
                    <a:pt x="0" y="42873"/>
                  </a:lnTo>
                  <a:lnTo>
                    <a:pt x="31457" y="4355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46074" y="1446799"/>
              <a:ext cx="1186180" cy="2894965"/>
            </a:xfrm>
            <a:custGeom>
              <a:avLst/>
              <a:gdLst/>
              <a:ahLst/>
              <a:cxnLst/>
              <a:rect l="l" t="t" r="r" b="b"/>
              <a:pathLst>
                <a:path w="1186180" h="2894965">
                  <a:moveTo>
                    <a:pt x="1185574" y="2894450"/>
                  </a:moveTo>
                  <a:lnTo>
                    <a:pt x="1185574" y="2636500"/>
                  </a:lnTo>
                  <a:lnTo>
                    <a:pt x="0" y="2636500"/>
                  </a:lnTo>
                  <a:lnTo>
                    <a:pt x="1020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40546" y="14035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85"/>
                  </a:moveTo>
                  <a:lnTo>
                    <a:pt x="0" y="43164"/>
                  </a:lnTo>
                  <a:lnTo>
                    <a:pt x="15899" y="0"/>
                  </a:lnTo>
                  <a:lnTo>
                    <a:pt x="31465" y="432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40546" y="14035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85"/>
                  </a:moveTo>
                  <a:lnTo>
                    <a:pt x="15899" y="0"/>
                  </a:lnTo>
                  <a:lnTo>
                    <a:pt x="0" y="43164"/>
                  </a:lnTo>
                  <a:lnTo>
                    <a:pt x="31465" y="4328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185549" y="3997099"/>
              <a:ext cx="6257290" cy="350520"/>
            </a:xfrm>
            <a:custGeom>
              <a:avLst/>
              <a:gdLst/>
              <a:ahLst/>
              <a:cxnLst/>
              <a:rect l="l" t="t" r="r" b="b"/>
              <a:pathLst>
                <a:path w="6257290" h="350520">
                  <a:moveTo>
                    <a:pt x="0" y="350024"/>
                  </a:moveTo>
                  <a:lnTo>
                    <a:pt x="5974" y="80574"/>
                  </a:lnTo>
                  <a:lnTo>
                    <a:pt x="6257224" y="80574"/>
                  </a:lnTo>
                  <a:lnTo>
                    <a:pt x="625722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427042" y="395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427042" y="395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8388"/>
            <a:ext cx="8513445" cy="337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595959"/>
                </a:solidFill>
                <a:latin typeface="Arial"/>
                <a:cs typeface="Arial"/>
              </a:rPr>
              <a:t>Lyft</a:t>
            </a:r>
            <a:r>
              <a:rPr sz="14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3D</a:t>
            </a:r>
            <a:r>
              <a:rPr sz="14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object</a:t>
            </a:r>
            <a:r>
              <a:rPr sz="1400" b="1" spc="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detection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https://www.kaggle.com/c/3d-object-detection-for-autonomous-vehicles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Google</a:t>
            </a:r>
            <a:r>
              <a:rPr sz="1400" b="1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landmark</a:t>
            </a:r>
            <a:r>
              <a:rPr sz="1400" b="1" spc="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recognition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https://www.kaggle.com/c/landmark-recognition-2019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Zillow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 zestimate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https://www.kaggle.com/c/zillow-prize-1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Movie</a:t>
            </a:r>
            <a:r>
              <a:rPr sz="14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r>
              <a:rPr sz="14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sentiment</a:t>
            </a:r>
            <a:r>
              <a:rPr sz="14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analysis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https://www.kaggle.com/c/movie-review-sentiment-analysis-kernels-only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595959"/>
                </a:solidFill>
                <a:latin typeface="Arial"/>
                <a:cs typeface="Arial"/>
              </a:rPr>
              <a:t>Tensorflow</a:t>
            </a:r>
            <a:r>
              <a:rPr sz="14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speech</a:t>
            </a:r>
            <a:r>
              <a:rPr sz="14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recognition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https://www.kaggle.com/c/tensorflow-speech-recognition-challenge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Steel</a:t>
            </a:r>
            <a:r>
              <a:rPr sz="14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defect</a:t>
            </a:r>
            <a:r>
              <a:rPr sz="14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detection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https://www.kaggle.com/c/severstal-steel-defect-detection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PetFinder;</a:t>
            </a:r>
            <a:r>
              <a:rPr sz="14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adoptability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https://www.kaggle.com/c/petfinder-adoption-prediction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Personalized</a:t>
            </a:r>
            <a:r>
              <a:rPr sz="140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medicine</a:t>
            </a:r>
            <a:r>
              <a:rPr sz="140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b="1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cancer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https://www.kaggle.com/c/msk-redefining-cancer-treatment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912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Curious</a:t>
            </a:r>
            <a:r>
              <a:rPr spc="-175" dirty="0"/>
              <a:t> </a:t>
            </a:r>
            <a:r>
              <a:rPr spc="-10" dirty="0"/>
              <a:t>About</a:t>
            </a:r>
            <a:r>
              <a:rPr spc="-30" dirty="0"/>
              <a:t> </a:t>
            </a:r>
            <a:r>
              <a:rPr spc="-5" dirty="0"/>
              <a:t>Data</a:t>
            </a:r>
            <a:r>
              <a:rPr spc="-20" dirty="0"/>
              <a:t> </a:t>
            </a:r>
            <a:r>
              <a:rPr spc="-10" dirty="0"/>
              <a:t>Scientist’s</a:t>
            </a:r>
            <a:r>
              <a:rPr spc="-25" dirty="0"/>
              <a:t> </a:t>
            </a:r>
            <a:r>
              <a:rPr spc="-15" dirty="0"/>
              <a:t>Work?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4949" y="21540"/>
            <a:ext cx="290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0" dirty="0">
                <a:solidFill>
                  <a:srgbClr val="595959"/>
                </a:solidFill>
                <a:latin typeface="Calibri"/>
                <a:cs typeface="Calibri"/>
              </a:rPr>
              <a:t>48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633" y="21540"/>
            <a:ext cx="295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solidFill>
                  <a:srgbClr val="595959"/>
                </a:solidFill>
                <a:latin typeface="Calibri"/>
                <a:cs typeface="Calibri"/>
              </a:rPr>
              <a:t>49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2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Focus</a:t>
            </a:r>
            <a:r>
              <a:rPr spc="-185" dirty="0"/>
              <a:t> </a:t>
            </a:r>
            <a:r>
              <a:rPr spc="-10" dirty="0"/>
              <a:t>Areas</a:t>
            </a:r>
            <a:r>
              <a:rPr spc="-30" dirty="0"/>
              <a:t> </a:t>
            </a:r>
            <a:r>
              <a:rPr spc="-5" dirty="0"/>
              <a:t>For</a:t>
            </a:r>
            <a:r>
              <a:rPr spc="-180" dirty="0"/>
              <a:t> </a:t>
            </a:r>
            <a:r>
              <a:rPr spc="-5" dirty="0"/>
              <a:t>AI</a:t>
            </a:r>
            <a:r>
              <a:rPr spc="-35" dirty="0"/>
              <a:t> </a:t>
            </a:r>
            <a:r>
              <a:rPr spc="-5" dirty="0"/>
              <a:t>Leaders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937531"/>
            <a:ext cx="2614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Release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335" y="944466"/>
            <a:ext cx="125158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B45F06"/>
                </a:solidFill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Ensure</a:t>
            </a:r>
            <a:r>
              <a:rPr sz="1200" spc="-60" dirty="0">
                <a:solidFill>
                  <a:srgbClr val="B45F0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B45F06"/>
                </a:solidFill>
                <a:latin typeface="Arial"/>
                <a:cs typeface="Arial"/>
              </a:rPr>
              <a:t>interaction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7212" y="4269541"/>
            <a:ext cx="132651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D85C6"/>
                </a:solidFill>
                <a:latin typeface="Arial"/>
                <a:cs typeface="Arial"/>
              </a:rPr>
              <a:t>Practices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solidFill>
                  <a:srgbClr val="3D85C6"/>
                </a:solidFill>
                <a:latin typeface="Arial"/>
                <a:cs typeface="Arial"/>
              </a:rPr>
              <a:t>Build</a:t>
            </a:r>
            <a:r>
              <a:rPr sz="1200" spc="-30" dirty="0">
                <a:solidFill>
                  <a:srgbClr val="3D85C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D85C6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3D85C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D85C6"/>
                </a:solidFill>
                <a:latin typeface="Arial"/>
                <a:cs typeface="Arial"/>
              </a:rPr>
              <a:t>thing</a:t>
            </a:r>
            <a:r>
              <a:rPr sz="1200" spc="-25" dirty="0">
                <a:solidFill>
                  <a:srgbClr val="3D85C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D85C6"/>
                </a:solidFill>
                <a:latin typeface="Arial"/>
                <a:cs typeface="Arial"/>
              </a:rPr>
              <a:t>right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6787" y="2922128"/>
            <a:ext cx="132715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solidFill>
                  <a:srgbClr val="CC0000"/>
                </a:solidFill>
                <a:latin typeface="Arial"/>
                <a:cs typeface="Arial"/>
              </a:rPr>
              <a:t>Build</a:t>
            </a:r>
            <a:r>
              <a:rPr sz="12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CC0000"/>
                </a:solidFill>
                <a:latin typeface="Arial"/>
                <a:cs typeface="Arial"/>
              </a:rPr>
              <a:t>right</a:t>
            </a:r>
            <a:r>
              <a:rPr sz="12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Arial"/>
                <a:cs typeface="Arial"/>
              </a:rPr>
              <a:t>thing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9408" y="4240112"/>
            <a:ext cx="166878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98700"/>
              </a:lnSpc>
              <a:spcBef>
                <a:spcPts val="120"/>
              </a:spcBef>
            </a:pPr>
            <a:r>
              <a:rPr sz="1400" b="1" spc="-5" dirty="0">
                <a:solidFill>
                  <a:srgbClr val="6AA84F"/>
                </a:solidFill>
                <a:latin typeface="Arial"/>
                <a:cs typeface="Arial"/>
              </a:rPr>
              <a:t>Environment </a:t>
            </a:r>
            <a:r>
              <a:rPr sz="1400" b="1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6AA84F"/>
                </a:solidFill>
                <a:latin typeface="Arial"/>
                <a:cs typeface="Arial"/>
              </a:rPr>
              <a:t>Respect</a:t>
            </a:r>
            <a:r>
              <a:rPr sz="1200" spc="-5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AA84F"/>
                </a:solidFill>
                <a:latin typeface="Arial"/>
                <a:cs typeface="Arial"/>
              </a:rPr>
              <a:t>regulations</a:t>
            </a:r>
            <a:r>
              <a:rPr sz="1200" spc="-5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6AA84F"/>
                </a:solidFill>
                <a:latin typeface="Arial"/>
                <a:cs typeface="Arial"/>
              </a:rPr>
              <a:t>and </a:t>
            </a:r>
            <a:r>
              <a:rPr sz="1200" spc="-31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6AA84F"/>
                </a:solidFill>
                <a:latin typeface="Arial"/>
                <a:cs typeface="Arial"/>
              </a:rPr>
              <a:t>life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8924" y="2831791"/>
            <a:ext cx="145542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marR="5080" indent="635" algn="ctr">
              <a:lnSpc>
                <a:spcPct val="98700"/>
              </a:lnSpc>
              <a:spcBef>
                <a:spcPts val="120"/>
              </a:spcBef>
            </a:pPr>
            <a:r>
              <a:rPr sz="1400" b="1" spc="-5" dirty="0">
                <a:solidFill>
                  <a:srgbClr val="731B47"/>
                </a:solidFill>
                <a:latin typeface="Arial"/>
                <a:cs typeface="Arial"/>
              </a:rPr>
              <a:t>Partnerships </a:t>
            </a:r>
            <a:r>
              <a:rPr sz="1400" b="1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31B47"/>
                </a:solidFill>
                <a:latin typeface="Arial"/>
                <a:cs typeface="Arial"/>
              </a:rPr>
              <a:t>Keep</a:t>
            </a:r>
            <a:r>
              <a:rPr sz="1200" spc="-5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31B47"/>
                </a:solidFill>
                <a:latin typeface="Arial"/>
                <a:cs typeface="Arial"/>
              </a:rPr>
              <a:t>the</a:t>
            </a:r>
            <a:r>
              <a:rPr sz="1200" spc="-5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31B47"/>
                </a:solidFill>
                <a:latin typeface="Arial"/>
                <a:cs typeface="Arial"/>
              </a:rPr>
              <a:t>relationship </a:t>
            </a:r>
            <a:r>
              <a:rPr sz="1200" spc="-315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31B47"/>
                </a:solidFill>
                <a:latin typeface="Arial"/>
                <a:cs typeface="Arial"/>
              </a:rPr>
              <a:t>strong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12294" y="1330605"/>
            <a:ext cx="3782060" cy="3813175"/>
            <a:chOff x="2812294" y="1330605"/>
            <a:chExt cx="3782060" cy="38131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2688" y="3625050"/>
              <a:ext cx="1545278" cy="15184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9838" y="3663150"/>
              <a:ext cx="1430978" cy="14223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294" y="2240072"/>
              <a:ext cx="1619894" cy="16117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9444" y="2278172"/>
              <a:ext cx="1505594" cy="1497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2584" y="1330605"/>
              <a:ext cx="1545278" cy="15366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734" y="1368705"/>
              <a:ext cx="1430977" cy="14223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2925" y="3501903"/>
              <a:ext cx="1731382" cy="16415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0075" y="3540003"/>
              <a:ext cx="1617082" cy="16034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8542" y="2269010"/>
              <a:ext cx="1545277" cy="15539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5692" y="2307110"/>
              <a:ext cx="1430977" cy="143962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81395" y="21540"/>
            <a:ext cx="294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solidFill>
                  <a:srgbClr val="595959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8225" y="1128774"/>
            <a:ext cx="8181340" cy="3848735"/>
            <a:chOff x="568225" y="1128774"/>
            <a:chExt cx="8181340" cy="3848735"/>
          </a:xfrm>
        </p:grpSpPr>
        <p:sp>
          <p:nvSpPr>
            <p:cNvPr id="3" name="object 3"/>
            <p:cNvSpPr/>
            <p:nvPr/>
          </p:nvSpPr>
          <p:spPr>
            <a:xfrm>
              <a:off x="946400" y="1663824"/>
              <a:ext cx="7095490" cy="3308985"/>
            </a:xfrm>
            <a:custGeom>
              <a:avLst/>
              <a:gdLst/>
              <a:ahLst/>
              <a:cxnLst/>
              <a:rect l="l" t="t" r="r" b="b"/>
              <a:pathLst>
                <a:path w="7095490" h="3308985">
                  <a:moveTo>
                    <a:pt x="0" y="0"/>
                  </a:moveTo>
                  <a:lnTo>
                    <a:pt x="0" y="3308399"/>
                  </a:lnTo>
                </a:path>
                <a:path w="7095490" h="3308985">
                  <a:moveTo>
                    <a:pt x="1728949" y="0"/>
                  </a:moveTo>
                  <a:lnTo>
                    <a:pt x="1728949" y="3308399"/>
                  </a:lnTo>
                </a:path>
                <a:path w="7095490" h="3308985">
                  <a:moveTo>
                    <a:pt x="3521699" y="0"/>
                  </a:moveTo>
                  <a:lnTo>
                    <a:pt x="3521699" y="3308399"/>
                  </a:lnTo>
                </a:path>
                <a:path w="7095490" h="3308985">
                  <a:moveTo>
                    <a:pt x="5308349" y="0"/>
                  </a:moveTo>
                  <a:lnTo>
                    <a:pt x="5308349" y="3308399"/>
                  </a:lnTo>
                </a:path>
                <a:path w="7095490" h="3308985">
                  <a:moveTo>
                    <a:pt x="7094999" y="0"/>
                  </a:moveTo>
                  <a:lnTo>
                    <a:pt x="7094999" y="3308399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8225" y="1128774"/>
              <a:ext cx="8181340" cy="749300"/>
            </a:xfrm>
            <a:custGeom>
              <a:avLst/>
              <a:gdLst/>
              <a:ahLst/>
              <a:cxnLst/>
              <a:rect l="l" t="t" r="r" b="b"/>
              <a:pathLst>
                <a:path w="8181340" h="749300">
                  <a:moveTo>
                    <a:pt x="7806899" y="748800"/>
                  </a:moveTo>
                  <a:lnTo>
                    <a:pt x="7806899" y="561600"/>
                  </a:lnTo>
                  <a:lnTo>
                    <a:pt x="0" y="561600"/>
                  </a:lnTo>
                  <a:lnTo>
                    <a:pt x="0" y="187199"/>
                  </a:lnTo>
                  <a:lnTo>
                    <a:pt x="7806899" y="187199"/>
                  </a:lnTo>
                  <a:lnTo>
                    <a:pt x="7806899" y="0"/>
                  </a:lnTo>
                  <a:lnTo>
                    <a:pt x="8181299" y="374399"/>
                  </a:lnTo>
                  <a:lnTo>
                    <a:pt x="7806899" y="748800"/>
                  </a:lnTo>
                  <a:close/>
                </a:path>
              </a:pathLst>
            </a:custGeom>
            <a:solidFill>
              <a:srgbClr val="8C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45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Annual</a:t>
            </a:r>
            <a:r>
              <a:rPr spc="-25" dirty="0"/>
              <a:t> </a:t>
            </a:r>
            <a:r>
              <a:rPr spc="-10" dirty="0"/>
              <a:t>Salaries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170" dirty="0"/>
              <a:t> </a:t>
            </a:r>
            <a:r>
              <a:rPr spc="-5" dirty="0"/>
              <a:t>AI</a:t>
            </a:r>
            <a:r>
              <a:rPr spc="-25" dirty="0"/>
              <a:t> </a:t>
            </a:r>
            <a:r>
              <a:rPr spc="-5" dirty="0"/>
              <a:t>Related</a:t>
            </a:r>
            <a:r>
              <a:rPr spc="-20" dirty="0"/>
              <a:t> </a:t>
            </a:r>
            <a:r>
              <a:rPr spc="-5" dirty="0"/>
              <a:t>Roles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825" y="1118242"/>
            <a:ext cx="359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8C1414"/>
                </a:solidFill>
                <a:latin typeface="Impact"/>
                <a:cs typeface="Impact"/>
              </a:rPr>
              <a:t>$</a:t>
            </a:r>
            <a:endParaRPr sz="4800">
              <a:latin typeface="Impact"/>
              <a:cs typeface="Impac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180" y="1390050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$100K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1831" y="1390050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$200K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8480" y="1390050"/>
            <a:ext cx="2326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8955" algn="l"/>
              </a:tabLst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$300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$400K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1780" y="1390050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$500K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37900" y="1875875"/>
            <a:ext cx="5880735" cy="289560"/>
          </a:xfrm>
          <a:custGeom>
            <a:avLst/>
            <a:gdLst/>
            <a:ahLst/>
            <a:cxnLst/>
            <a:rect l="l" t="t" r="r" b="b"/>
            <a:pathLst>
              <a:path w="5880734" h="289560">
                <a:moveTo>
                  <a:pt x="5880599" y="289499"/>
                </a:moveTo>
                <a:lnTo>
                  <a:pt x="0" y="289499"/>
                </a:lnTo>
                <a:lnTo>
                  <a:pt x="0" y="0"/>
                </a:lnTo>
                <a:lnTo>
                  <a:pt x="5880599" y="0"/>
                </a:lnTo>
                <a:lnTo>
                  <a:pt x="5880599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72862" y="1875875"/>
            <a:ext cx="1777364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Chie</a:t>
            </a:r>
            <a:r>
              <a:rPr sz="1200" dirty="0">
                <a:latin typeface="Arial"/>
                <a:cs typeface="Arial"/>
              </a:rPr>
              <a:t>f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O</a:t>
            </a:r>
            <a:r>
              <a:rPr sz="1200" spc="-25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ficer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0693" y="2279481"/>
            <a:ext cx="2070735" cy="289560"/>
          </a:xfrm>
          <a:custGeom>
            <a:avLst/>
            <a:gdLst/>
            <a:ahLst/>
            <a:cxnLst/>
            <a:rect l="l" t="t" r="r" b="b"/>
            <a:pathLst>
              <a:path w="2070735" h="289560">
                <a:moveTo>
                  <a:pt x="2070599" y="289499"/>
                </a:moveTo>
                <a:lnTo>
                  <a:pt x="0" y="289499"/>
                </a:lnTo>
                <a:lnTo>
                  <a:pt x="0" y="0"/>
                </a:lnTo>
                <a:lnTo>
                  <a:pt x="2070599" y="0"/>
                </a:lnTo>
                <a:lnTo>
                  <a:pt x="2070599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72862" y="2314948"/>
            <a:ext cx="17773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SV</a:t>
            </a:r>
            <a:r>
              <a:rPr sz="1200" dirty="0">
                <a:latin typeface="Arial"/>
                <a:cs typeface="Arial"/>
              </a:rPr>
              <a:t>P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f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Products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95870" y="2683088"/>
            <a:ext cx="2070735" cy="289560"/>
          </a:xfrm>
          <a:custGeom>
            <a:avLst/>
            <a:gdLst/>
            <a:ahLst/>
            <a:cxnLst/>
            <a:rect l="l" t="t" r="r" b="b"/>
            <a:pathLst>
              <a:path w="2070735" h="289560">
                <a:moveTo>
                  <a:pt x="2070600" y="289499"/>
                </a:moveTo>
                <a:lnTo>
                  <a:pt x="0" y="289499"/>
                </a:lnTo>
                <a:lnTo>
                  <a:pt x="0" y="0"/>
                </a:lnTo>
                <a:lnTo>
                  <a:pt x="2070600" y="0"/>
                </a:lnTo>
                <a:lnTo>
                  <a:pt x="2070600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2862" y="2683088"/>
            <a:ext cx="79375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ucts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9310" y="2683088"/>
            <a:ext cx="133350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P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f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Prod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87950" y="3490324"/>
            <a:ext cx="1055370" cy="289560"/>
          </a:xfrm>
          <a:custGeom>
            <a:avLst/>
            <a:gdLst/>
            <a:ahLst/>
            <a:cxnLst/>
            <a:rect l="l" t="t" r="r" b="b"/>
            <a:pathLst>
              <a:path w="1055370" h="289560">
                <a:moveTo>
                  <a:pt x="1054799" y="289499"/>
                </a:moveTo>
                <a:lnTo>
                  <a:pt x="0" y="289499"/>
                </a:lnTo>
                <a:lnTo>
                  <a:pt x="0" y="0"/>
                </a:lnTo>
                <a:lnTo>
                  <a:pt x="1054799" y="0"/>
                </a:lnTo>
                <a:lnTo>
                  <a:pt x="1054799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13191" y="3490324"/>
            <a:ext cx="457834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0112" y="3490324"/>
            <a:ext cx="53975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PM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83575" y="3893920"/>
            <a:ext cx="987425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Architect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3949" y="4297516"/>
            <a:ext cx="113411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Scientist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73048" y="3086699"/>
            <a:ext cx="1134110" cy="289560"/>
          </a:xfrm>
          <a:custGeom>
            <a:avLst/>
            <a:gdLst/>
            <a:ahLst/>
            <a:cxnLst/>
            <a:rect l="l" t="t" r="r" b="b"/>
            <a:pathLst>
              <a:path w="1134110" h="289560">
                <a:moveTo>
                  <a:pt x="1133699" y="289499"/>
                </a:moveTo>
                <a:lnTo>
                  <a:pt x="0" y="289499"/>
                </a:lnTo>
                <a:lnTo>
                  <a:pt x="0" y="0"/>
                </a:lnTo>
                <a:lnTo>
                  <a:pt x="1133699" y="0"/>
                </a:lnTo>
                <a:lnTo>
                  <a:pt x="1133699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73048" y="3086699"/>
            <a:ext cx="374015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Dire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80112" y="3086699"/>
            <a:ext cx="826769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cto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PM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6125" y="4701125"/>
            <a:ext cx="1407795" cy="289560"/>
          </a:xfrm>
          <a:custGeom>
            <a:avLst/>
            <a:gdLst/>
            <a:ahLst/>
            <a:cxnLst/>
            <a:rect l="l" t="t" r="r" b="b"/>
            <a:pathLst>
              <a:path w="1407795" h="289560">
                <a:moveTo>
                  <a:pt x="1407599" y="289499"/>
                </a:moveTo>
                <a:lnTo>
                  <a:pt x="0" y="289499"/>
                </a:lnTo>
                <a:lnTo>
                  <a:pt x="0" y="0"/>
                </a:lnTo>
                <a:lnTo>
                  <a:pt x="1407599" y="0"/>
                </a:lnTo>
                <a:lnTo>
                  <a:pt x="1407599" y="289499"/>
                </a:lnTo>
                <a:close/>
              </a:path>
            </a:pathLst>
          </a:custGeom>
          <a:solidFill>
            <a:srgbClr val="731B47">
              <a:alpha val="29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6125" y="4701125"/>
            <a:ext cx="27559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So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1162" y="4701125"/>
            <a:ext cx="1262380" cy="289560"/>
          </a:xfrm>
          <a:prstGeom prst="rect">
            <a:avLst/>
          </a:prstGeom>
          <a:solidFill>
            <a:srgbClr val="731B47">
              <a:alpha val="29229"/>
            </a:srgbClr>
          </a:solidFill>
        </p:spPr>
        <p:txBody>
          <a:bodyPr vert="horz" wrap="square" lIns="0" tIns="4826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80"/>
              </a:spcBef>
            </a:pPr>
            <a:r>
              <a:rPr sz="1200" spc="-5" dirty="0">
                <a:latin typeface="Arial"/>
                <a:cs typeface="Arial"/>
              </a:rPr>
              <a:t>ftware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Engineer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1040" y="21540"/>
            <a:ext cx="1549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764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Risk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50" dirty="0"/>
              <a:t> </a:t>
            </a:r>
            <a:r>
              <a:rPr spc="-5" dirty="0"/>
              <a:t>Framework</a:t>
            </a:r>
          </a:p>
        </p:txBody>
      </p:sp>
      <p:sp>
        <p:nvSpPr>
          <p:cNvPr id="3" name="object 3"/>
          <p:cNvSpPr/>
          <p:nvPr/>
        </p:nvSpPr>
        <p:spPr>
          <a:xfrm>
            <a:off x="548373" y="1487906"/>
            <a:ext cx="8047355" cy="3241040"/>
          </a:xfrm>
          <a:custGeom>
            <a:avLst/>
            <a:gdLst/>
            <a:ahLst/>
            <a:cxnLst/>
            <a:rect l="l" t="t" r="r" b="b"/>
            <a:pathLst>
              <a:path w="8047355" h="3241040">
                <a:moveTo>
                  <a:pt x="1767293" y="0"/>
                </a:moveTo>
                <a:lnTo>
                  <a:pt x="0" y="0"/>
                </a:lnTo>
                <a:lnTo>
                  <a:pt x="0" y="3240595"/>
                </a:lnTo>
                <a:lnTo>
                  <a:pt x="1767293" y="3240595"/>
                </a:lnTo>
                <a:lnTo>
                  <a:pt x="1767293" y="0"/>
                </a:lnTo>
                <a:close/>
              </a:path>
              <a:path w="8047355" h="3241040">
                <a:moveTo>
                  <a:pt x="3860622" y="0"/>
                </a:moveTo>
                <a:lnTo>
                  <a:pt x="2093315" y="0"/>
                </a:lnTo>
                <a:lnTo>
                  <a:pt x="2093315" y="3240595"/>
                </a:lnTo>
                <a:lnTo>
                  <a:pt x="3860622" y="3240595"/>
                </a:lnTo>
                <a:lnTo>
                  <a:pt x="3860622" y="0"/>
                </a:lnTo>
                <a:close/>
              </a:path>
              <a:path w="8047355" h="3241040">
                <a:moveTo>
                  <a:pt x="5953950" y="0"/>
                </a:moveTo>
                <a:lnTo>
                  <a:pt x="4186644" y="0"/>
                </a:lnTo>
                <a:lnTo>
                  <a:pt x="4186644" y="3240595"/>
                </a:lnTo>
                <a:lnTo>
                  <a:pt x="5953950" y="3240595"/>
                </a:lnTo>
                <a:lnTo>
                  <a:pt x="5953950" y="0"/>
                </a:lnTo>
                <a:close/>
              </a:path>
              <a:path w="8047355" h="3241040">
                <a:moveTo>
                  <a:pt x="8047266" y="0"/>
                </a:moveTo>
                <a:lnTo>
                  <a:pt x="6279972" y="0"/>
                </a:lnTo>
                <a:lnTo>
                  <a:pt x="6279972" y="3240595"/>
                </a:lnTo>
                <a:lnTo>
                  <a:pt x="8047266" y="3240595"/>
                </a:lnTo>
                <a:lnTo>
                  <a:pt x="8047266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8375" y="1122806"/>
            <a:ext cx="1767839" cy="3651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1699" y="1122806"/>
            <a:ext cx="1767839" cy="3651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024" y="1122806"/>
            <a:ext cx="1767839" cy="3651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8349" y="1122806"/>
            <a:ext cx="1767839" cy="3651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70485" rIns="0" bIns="0" rtlCol="0">
            <a:spAutoFit/>
          </a:bodyPr>
          <a:lstStyle/>
          <a:p>
            <a:pPr marL="586740">
              <a:lnSpc>
                <a:spcPct val="100000"/>
              </a:lnSpc>
              <a:spcBef>
                <a:spcPts val="55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0600" y="1851149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4"/>
                </a:lnTo>
                <a:lnTo>
                  <a:pt x="1511877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4820" y="1909112"/>
            <a:ext cx="713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Strategic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0600" y="2553548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4"/>
                </a:lnTo>
                <a:lnTo>
                  <a:pt x="1511877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6100" y="2611511"/>
            <a:ext cx="930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Operational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0600" y="3255975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100"/>
                </a:moveTo>
                <a:lnTo>
                  <a:pt x="60851" y="365100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5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5"/>
                </a:lnTo>
                <a:lnTo>
                  <a:pt x="1511877" y="347277"/>
                </a:lnTo>
                <a:lnTo>
                  <a:pt x="1492534" y="360318"/>
                </a:lnTo>
                <a:lnTo>
                  <a:pt x="1468848" y="36510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6295" y="3313938"/>
            <a:ext cx="951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Compliance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0600" y="3958374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4"/>
                </a:lnTo>
                <a:lnTo>
                  <a:pt x="1511877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9874" y="4016337"/>
            <a:ext cx="723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Financial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60499" y="1851149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04700" y="1909112"/>
            <a:ext cx="4546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void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60499" y="2553548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53723" y="2611511"/>
            <a:ext cx="555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Accept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60499" y="3255975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100"/>
                </a:moveTo>
                <a:lnTo>
                  <a:pt x="60851" y="365100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5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5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10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97846" y="3313938"/>
            <a:ext cx="66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ransfer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60499" y="3958374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19102" y="4016337"/>
            <a:ext cx="625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Reduce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53825" y="1561162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35898" y="1619125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53825" y="2015523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2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08783" y="2073486"/>
            <a:ext cx="831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Outsource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53825" y="2469863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3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82883" y="2527826"/>
            <a:ext cx="684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Contract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53825" y="2924236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100"/>
                </a:moveTo>
                <a:lnTo>
                  <a:pt x="60851" y="365100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3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7"/>
                </a:lnTo>
                <a:lnTo>
                  <a:pt x="1492534" y="360318"/>
                </a:lnTo>
                <a:lnTo>
                  <a:pt x="1468848" y="36510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93946" y="2982199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Self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53825" y="3378586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71733" y="3436549"/>
            <a:ext cx="506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Insure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53825" y="3832936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419544" y="3890899"/>
            <a:ext cx="411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12202" y="1851149"/>
            <a:ext cx="6165215" cy="1631950"/>
            <a:chOff x="2312202" y="1851149"/>
            <a:chExt cx="6165215" cy="1631950"/>
          </a:xfrm>
        </p:grpSpPr>
        <p:sp>
          <p:nvSpPr>
            <p:cNvPr id="37" name="object 37"/>
            <p:cNvSpPr/>
            <p:nvPr/>
          </p:nvSpPr>
          <p:spPr>
            <a:xfrm>
              <a:off x="2312200" y="2609227"/>
              <a:ext cx="4518025" cy="873760"/>
            </a:xfrm>
            <a:custGeom>
              <a:avLst/>
              <a:gdLst/>
              <a:ahLst/>
              <a:cxnLst/>
              <a:rect l="l" t="t" r="r" b="b"/>
              <a:pathLst>
                <a:path w="4518025" h="873760">
                  <a:moveTo>
                    <a:pt x="329399" y="436651"/>
                  </a:moveTo>
                  <a:lnTo>
                    <a:pt x="104762" y="0"/>
                  </a:lnTo>
                  <a:lnTo>
                    <a:pt x="104762" y="218325"/>
                  </a:lnTo>
                  <a:lnTo>
                    <a:pt x="0" y="218325"/>
                  </a:lnTo>
                  <a:lnTo>
                    <a:pt x="0" y="654977"/>
                  </a:lnTo>
                  <a:lnTo>
                    <a:pt x="104762" y="654977"/>
                  </a:lnTo>
                  <a:lnTo>
                    <a:pt x="104762" y="873302"/>
                  </a:lnTo>
                  <a:lnTo>
                    <a:pt x="329399" y="436651"/>
                  </a:lnTo>
                  <a:close/>
                </a:path>
                <a:path w="4518025" h="873760">
                  <a:moveTo>
                    <a:pt x="2424506" y="436651"/>
                  </a:moveTo>
                  <a:lnTo>
                    <a:pt x="2199881" y="0"/>
                  </a:lnTo>
                  <a:lnTo>
                    <a:pt x="2199881" y="218325"/>
                  </a:lnTo>
                  <a:lnTo>
                    <a:pt x="2095106" y="218325"/>
                  </a:lnTo>
                  <a:lnTo>
                    <a:pt x="2095106" y="654977"/>
                  </a:lnTo>
                  <a:lnTo>
                    <a:pt x="2199881" y="654977"/>
                  </a:lnTo>
                  <a:lnTo>
                    <a:pt x="2199881" y="873302"/>
                  </a:lnTo>
                  <a:lnTo>
                    <a:pt x="2424506" y="436651"/>
                  </a:lnTo>
                  <a:close/>
                </a:path>
                <a:path w="4518025" h="873760">
                  <a:moveTo>
                    <a:pt x="4517809" y="436651"/>
                  </a:moveTo>
                  <a:lnTo>
                    <a:pt x="4293184" y="0"/>
                  </a:lnTo>
                  <a:lnTo>
                    <a:pt x="4293184" y="218325"/>
                  </a:lnTo>
                  <a:lnTo>
                    <a:pt x="4188409" y="218325"/>
                  </a:lnTo>
                  <a:lnTo>
                    <a:pt x="4188409" y="654977"/>
                  </a:lnTo>
                  <a:lnTo>
                    <a:pt x="4293184" y="654977"/>
                  </a:lnTo>
                  <a:lnTo>
                    <a:pt x="4293184" y="873302"/>
                  </a:lnTo>
                  <a:lnTo>
                    <a:pt x="4517809" y="436651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7125" y="1851149"/>
              <a:ext cx="1529715" cy="365125"/>
            </a:xfrm>
            <a:custGeom>
              <a:avLst/>
              <a:gdLst/>
              <a:ahLst/>
              <a:cxnLst/>
              <a:rect l="l" t="t" r="r" b="b"/>
              <a:pathLst>
                <a:path w="1529715" h="365125">
                  <a:moveTo>
                    <a:pt x="1468848" y="365099"/>
                  </a:moveTo>
                  <a:lnTo>
                    <a:pt x="60851" y="365099"/>
                  </a:lnTo>
                  <a:lnTo>
                    <a:pt x="37165" y="360318"/>
                  </a:lnTo>
                  <a:lnTo>
                    <a:pt x="17822" y="347277"/>
                  </a:lnTo>
                  <a:lnTo>
                    <a:pt x="4781" y="327934"/>
                  </a:lnTo>
                  <a:lnTo>
                    <a:pt x="0" y="304248"/>
                  </a:lnTo>
                  <a:lnTo>
                    <a:pt x="0" y="60851"/>
                  </a:lnTo>
                  <a:lnTo>
                    <a:pt x="4781" y="37165"/>
                  </a:lnTo>
                  <a:lnTo>
                    <a:pt x="17822" y="17822"/>
                  </a:lnTo>
                  <a:lnTo>
                    <a:pt x="37165" y="4781"/>
                  </a:lnTo>
                  <a:lnTo>
                    <a:pt x="60851" y="0"/>
                  </a:lnTo>
                  <a:lnTo>
                    <a:pt x="1468848" y="0"/>
                  </a:lnTo>
                  <a:lnTo>
                    <a:pt x="1511877" y="17822"/>
                  </a:lnTo>
                  <a:lnTo>
                    <a:pt x="1529699" y="60851"/>
                  </a:lnTo>
                  <a:lnTo>
                    <a:pt x="1529699" y="304248"/>
                  </a:lnTo>
                  <a:lnTo>
                    <a:pt x="1524918" y="327934"/>
                  </a:lnTo>
                  <a:lnTo>
                    <a:pt x="1511877" y="347277"/>
                  </a:lnTo>
                  <a:lnTo>
                    <a:pt x="1492534" y="360318"/>
                  </a:lnTo>
                  <a:lnTo>
                    <a:pt x="1468848" y="3650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493148" y="190911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947124" y="2553548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5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2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4"/>
                </a:lnTo>
                <a:lnTo>
                  <a:pt x="1511877" y="347277"/>
                </a:lnTo>
                <a:lnTo>
                  <a:pt x="1492534" y="360318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435445" y="2611511"/>
            <a:ext cx="565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7124" y="3255975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5" h="365125">
                <a:moveTo>
                  <a:pt x="1468848" y="365100"/>
                </a:moveTo>
                <a:lnTo>
                  <a:pt x="60851" y="365100"/>
                </a:lnTo>
                <a:lnTo>
                  <a:pt x="37165" y="360318"/>
                </a:lnTo>
                <a:lnTo>
                  <a:pt x="17822" y="347277"/>
                </a:lnTo>
                <a:lnTo>
                  <a:pt x="4781" y="327935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3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5"/>
                </a:lnTo>
                <a:lnTo>
                  <a:pt x="1511877" y="347277"/>
                </a:lnTo>
                <a:lnTo>
                  <a:pt x="1492534" y="360318"/>
                </a:lnTo>
                <a:lnTo>
                  <a:pt x="1468848" y="36510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29285" y="3313938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47124" y="3958374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5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1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1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7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8" y="327934"/>
                </a:lnTo>
                <a:lnTo>
                  <a:pt x="1511877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163861" y="4016337"/>
            <a:ext cx="1109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Communicate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53825" y="4287286"/>
            <a:ext cx="1529715" cy="365125"/>
          </a:xfrm>
          <a:custGeom>
            <a:avLst/>
            <a:gdLst/>
            <a:ahLst/>
            <a:cxnLst/>
            <a:rect l="l" t="t" r="r" b="b"/>
            <a:pathLst>
              <a:path w="1529714" h="365125">
                <a:moveTo>
                  <a:pt x="1468848" y="365099"/>
                </a:moveTo>
                <a:lnTo>
                  <a:pt x="60851" y="365099"/>
                </a:lnTo>
                <a:lnTo>
                  <a:pt x="37165" y="360317"/>
                </a:lnTo>
                <a:lnTo>
                  <a:pt x="17822" y="347276"/>
                </a:lnTo>
                <a:lnTo>
                  <a:pt x="4782" y="327934"/>
                </a:lnTo>
                <a:lnTo>
                  <a:pt x="0" y="304248"/>
                </a:lnTo>
                <a:lnTo>
                  <a:pt x="0" y="60851"/>
                </a:lnTo>
                <a:lnTo>
                  <a:pt x="4782" y="37165"/>
                </a:lnTo>
                <a:lnTo>
                  <a:pt x="17822" y="17822"/>
                </a:lnTo>
                <a:lnTo>
                  <a:pt x="37165" y="4781"/>
                </a:lnTo>
                <a:lnTo>
                  <a:pt x="60851" y="0"/>
                </a:lnTo>
                <a:lnTo>
                  <a:pt x="1468848" y="0"/>
                </a:lnTo>
                <a:lnTo>
                  <a:pt x="1511876" y="17822"/>
                </a:lnTo>
                <a:lnTo>
                  <a:pt x="1529699" y="60851"/>
                </a:lnTo>
                <a:lnTo>
                  <a:pt x="1529699" y="304248"/>
                </a:lnTo>
                <a:lnTo>
                  <a:pt x="1524917" y="327934"/>
                </a:lnTo>
                <a:lnTo>
                  <a:pt x="1511876" y="347276"/>
                </a:lnTo>
                <a:lnTo>
                  <a:pt x="1492534" y="360317"/>
                </a:lnTo>
                <a:lnTo>
                  <a:pt x="1468848" y="3650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347048" y="4345249"/>
            <a:ext cx="555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Accept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2272" y="21540"/>
            <a:ext cx="254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595959"/>
                </a:solidFill>
                <a:latin typeface="Calibri"/>
                <a:cs typeface="Calibri"/>
              </a:rPr>
              <a:t>51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6118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Blac</a:t>
            </a:r>
            <a:r>
              <a:rPr dirty="0"/>
              <a:t>k</a:t>
            </a:r>
            <a:r>
              <a:rPr spc="-10" dirty="0"/>
              <a:t> Bo</a:t>
            </a:r>
            <a:r>
              <a:rPr dirty="0"/>
              <a:t>x</a:t>
            </a:r>
            <a:r>
              <a:rPr spc="-165" dirty="0"/>
              <a:t> </a:t>
            </a:r>
            <a:r>
              <a:rPr spc="-10" dirty="0"/>
              <a:t>A</a:t>
            </a:r>
            <a:r>
              <a:rPr dirty="0"/>
              <a:t>I</a:t>
            </a:r>
            <a:r>
              <a:rPr spc="-10" dirty="0"/>
              <a:t> </a:t>
            </a:r>
            <a:r>
              <a:rPr spc="-5" dirty="0"/>
              <a:t>Problems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2275" y="2807190"/>
            <a:ext cx="8275955" cy="691515"/>
            <a:chOff x="182275" y="2807190"/>
            <a:chExt cx="8275955" cy="691515"/>
          </a:xfrm>
        </p:grpSpPr>
        <p:sp>
          <p:nvSpPr>
            <p:cNvPr id="5" name="object 5"/>
            <p:cNvSpPr/>
            <p:nvPr/>
          </p:nvSpPr>
          <p:spPr>
            <a:xfrm>
              <a:off x="4150551" y="3086601"/>
              <a:ext cx="1958975" cy="133985"/>
            </a:xfrm>
            <a:custGeom>
              <a:avLst/>
              <a:gdLst/>
              <a:ahLst/>
              <a:cxnLst/>
              <a:rect l="l" t="t" r="r" b="b"/>
              <a:pathLst>
                <a:path w="1958975" h="133985">
                  <a:moveTo>
                    <a:pt x="1958399" y="133499"/>
                  </a:moveTo>
                  <a:lnTo>
                    <a:pt x="0" y="133499"/>
                  </a:lnTo>
                  <a:lnTo>
                    <a:pt x="0" y="0"/>
                  </a:lnTo>
                  <a:lnTo>
                    <a:pt x="1958399" y="0"/>
                  </a:lnTo>
                  <a:lnTo>
                    <a:pt x="1958399" y="133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5765" y="2859615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0" y="3593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566" y="2807190"/>
              <a:ext cx="92399" cy="92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08899" y="3086601"/>
              <a:ext cx="2349500" cy="133985"/>
            </a:xfrm>
            <a:custGeom>
              <a:avLst/>
              <a:gdLst/>
              <a:ahLst/>
              <a:cxnLst/>
              <a:rect l="l" t="t" r="r" b="b"/>
              <a:pathLst>
                <a:path w="2349500" h="133985">
                  <a:moveTo>
                    <a:pt x="2349300" y="133499"/>
                  </a:moveTo>
                  <a:lnTo>
                    <a:pt x="0" y="133499"/>
                  </a:lnTo>
                  <a:lnTo>
                    <a:pt x="0" y="0"/>
                  </a:lnTo>
                  <a:lnTo>
                    <a:pt x="2349300" y="0"/>
                  </a:lnTo>
                  <a:lnTo>
                    <a:pt x="2349300" y="1334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07485" y="3086593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3593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1285" y="3406018"/>
              <a:ext cx="92399" cy="92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3850" y="3086601"/>
              <a:ext cx="1958975" cy="133985"/>
            </a:xfrm>
            <a:custGeom>
              <a:avLst/>
              <a:gdLst/>
              <a:ahLst/>
              <a:cxnLst/>
              <a:rect l="l" t="t" r="r" b="b"/>
              <a:pathLst>
                <a:path w="1958975" h="133985">
                  <a:moveTo>
                    <a:pt x="1958399" y="133499"/>
                  </a:moveTo>
                  <a:lnTo>
                    <a:pt x="0" y="133499"/>
                  </a:lnTo>
                  <a:lnTo>
                    <a:pt x="0" y="0"/>
                  </a:lnTo>
                  <a:lnTo>
                    <a:pt x="1958399" y="0"/>
                  </a:lnTo>
                  <a:lnTo>
                    <a:pt x="1958399" y="133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475" y="2859615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0" y="3593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75" y="2807190"/>
              <a:ext cx="92400" cy="923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2202" y="3086601"/>
              <a:ext cx="1958975" cy="133985"/>
            </a:xfrm>
            <a:custGeom>
              <a:avLst/>
              <a:gdLst/>
              <a:ahLst/>
              <a:cxnLst/>
              <a:rect l="l" t="t" r="r" b="b"/>
              <a:pathLst>
                <a:path w="1958975" h="133985">
                  <a:moveTo>
                    <a:pt x="1958400" y="133499"/>
                  </a:moveTo>
                  <a:lnTo>
                    <a:pt x="0" y="133499"/>
                  </a:lnTo>
                  <a:lnTo>
                    <a:pt x="0" y="0"/>
                  </a:lnTo>
                  <a:lnTo>
                    <a:pt x="1958400" y="0"/>
                  </a:lnTo>
                  <a:lnTo>
                    <a:pt x="1958400" y="1334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6522" y="3086593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3593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0323" y="3406018"/>
              <a:ext cx="92399" cy="923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986705" y="3289308"/>
            <a:ext cx="37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/>
                <a:cs typeface="Trebuchet MS"/>
              </a:rPr>
              <a:t>2017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7500" y="1930837"/>
            <a:ext cx="775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Trebuchet MS"/>
                <a:cs typeface="Trebuchet MS"/>
              </a:rPr>
              <a:t>A</a:t>
            </a:r>
            <a:r>
              <a:rPr sz="1400" b="1" spc="135" dirty="0">
                <a:latin typeface="Trebuchet MS"/>
                <a:cs typeface="Trebuchet MS"/>
              </a:rPr>
              <a:t>M</a:t>
            </a:r>
            <a:r>
              <a:rPr sz="1400" b="1" spc="55" dirty="0">
                <a:latin typeface="Trebuchet MS"/>
                <a:cs typeface="Trebuchet MS"/>
              </a:rPr>
              <a:t>A</a:t>
            </a:r>
            <a:r>
              <a:rPr sz="1400" b="1" spc="35" dirty="0">
                <a:latin typeface="Trebuchet MS"/>
                <a:cs typeface="Trebuchet MS"/>
              </a:rPr>
              <a:t>Z</a:t>
            </a:r>
            <a:r>
              <a:rPr sz="1400" b="1" spc="10" dirty="0"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27500" y="2265228"/>
            <a:ext cx="314706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Trebuchet MS"/>
                <a:cs typeface="Trebuchet MS"/>
              </a:rPr>
              <a:t>Prim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same-d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deli</a:t>
            </a:r>
            <a:r>
              <a:rPr sz="1200" spc="-40" dirty="0">
                <a:latin typeface="Trebuchet MS"/>
                <a:cs typeface="Trebuchet MS"/>
              </a:rPr>
              <a:t>v</a:t>
            </a:r>
            <a:r>
              <a:rPr sz="1200" spc="-55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vice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eas 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x</a:t>
            </a:r>
            <a:r>
              <a:rPr sz="1200" spc="-10" dirty="0">
                <a:latin typeface="Trebuchet MS"/>
                <a:cs typeface="Trebuchet MS"/>
              </a:rPr>
              <a:t>clude</a:t>
            </a:r>
            <a:r>
              <a:rPr sz="1200" spc="-5" dirty="0">
                <a:latin typeface="Trebuchet MS"/>
                <a:cs typeface="Trebuchet MS"/>
              </a:rPr>
              <a:t>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ZI</a:t>
            </a:r>
            <a:r>
              <a:rPr sz="1200" spc="55" dirty="0">
                <a:latin typeface="Trebuchet MS"/>
                <a:cs typeface="Trebuchet MS"/>
              </a:rPr>
              <a:t>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30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ac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v</a:t>
            </a:r>
            <a:r>
              <a:rPr sz="1200" spc="-30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yin</a:t>
            </a:r>
            <a:r>
              <a:rPr sz="1200" dirty="0">
                <a:latin typeface="Trebuchet MS"/>
                <a:cs typeface="Trebuchet MS"/>
              </a:rPr>
              <a:t>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deg</a:t>
            </a:r>
            <a:r>
              <a:rPr sz="1200" spc="-1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22386" y="2776651"/>
            <a:ext cx="37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/>
                <a:cs typeface="Trebuchet MS"/>
              </a:rPr>
              <a:t>2018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51050" y="3567488"/>
            <a:ext cx="2884170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Trebuchet MS"/>
                <a:cs typeface="Trebuchet MS"/>
              </a:rPr>
              <a:t>GOOGL</a:t>
            </a:r>
            <a:r>
              <a:rPr sz="1400" b="1" spc="-5" dirty="0">
                <a:latin typeface="Trebuchet MS"/>
                <a:cs typeface="Trebuchet MS"/>
              </a:rPr>
              <a:t>E</a:t>
            </a:r>
            <a:r>
              <a:rPr sz="1400" b="1" spc="-114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TRANS</a:t>
            </a:r>
            <a:r>
              <a:rPr sz="1400" b="1" spc="50" dirty="0">
                <a:latin typeface="Trebuchet MS"/>
                <a:cs typeface="Trebuchet MS"/>
              </a:rPr>
              <a:t>L</a:t>
            </a:r>
            <a:r>
              <a:rPr sz="1400" b="1" spc="-30" dirty="0">
                <a:latin typeface="Trebuchet MS"/>
                <a:cs typeface="Trebuchet MS"/>
              </a:rPr>
              <a:t>A</a:t>
            </a:r>
            <a:r>
              <a:rPr sz="1400" b="1" spc="-5" dirty="0">
                <a:latin typeface="Trebuchet MS"/>
                <a:cs typeface="Trebuchet MS"/>
              </a:rPr>
              <a:t>TE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430"/>
              </a:lnSpc>
              <a:spcBef>
                <a:spcPts val="1010"/>
              </a:spcBef>
            </a:pPr>
            <a:r>
              <a:rPr sz="1200" spc="-10" dirty="0">
                <a:latin typeface="Trebuchet MS"/>
                <a:cs typeface="Trebuchet MS"/>
              </a:rPr>
              <a:t>Algorith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associates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doc</a:t>
            </a:r>
            <a:r>
              <a:rPr sz="1200" spc="-20" dirty="0">
                <a:latin typeface="Trebuchet MS"/>
                <a:cs typeface="Trebuchet MS"/>
              </a:rPr>
              <a:t>to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  nurs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wome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</a:t>
            </a:r>
            <a:r>
              <a:rPr sz="1200" spc="-30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gender-neut</a:t>
            </a:r>
            <a:r>
              <a:rPr sz="1200" spc="-4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  </a:t>
            </a:r>
            <a:r>
              <a:rPr sz="1200" spc="-10" dirty="0">
                <a:latin typeface="Trebuchet MS"/>
                <a:cs typeface="Trebuchet MS"/>
              </a:rPr>
              <a:t>gender-inclusive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translations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67" y="3289318"/>
            <a:ext cx="37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/>
                <a:cs typeface="Trebuchet MS"/>
              </a:rPr>
              <a:t>2009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7399" y="1930837"/>
            <a:ext cx="775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Trebuchet MS"/>
                <a:cs typeface="Trebuchet MS"/>
              </a:rPr>
              <a:t>A</a:t>
            </a:r>
            <a:r>
              <a:rPr sz="1400" b="1" spc="135" dirty="0">
                <a:latin typeface="Trebuchet MS"/>
                <a:cs typeface="Trebuchet MS"/>
              </a:rPr>
              <a:t>M</a:t>
            </a:r>
            <a:r>
              <a:rPr sz="1400" b="1" spc="55" dirty="0">
                <a:latin typeface="Trebuchet MS"/>
                <a:cs typeface="Trebuchet MS"/>
              </a:rPr>
              <a:t>A</a:t>
            </a:r>
            <a:r>
              <a:rPr sz="1400" b="1" spc="35" dirty="0">
                <a:latin typeface="Trebuchet MS"/>
                <a:cs typeface="Trebuchet MS"/>
              </a:rPr>
              <a:t>Z</a:t>
            </a:r>
            <a:r>
              <a:rPr sz="1400" b="1" spc="10" dirty="0"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7399" y="2265228"/>
            <a:ext cx="256032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45" dirty="0">
                <a:latin typeface="Trebuchet MS"/>
                <a:cs typeface="Trebuchet MS"/>
              </a:rPr>
              <a:t>De-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ankin</a:t>
            </a:r>
            <a:r>
              <a:rPr sz="1200" spc="10" dirty="0">
                <a:latin typeface="Trebuchet MS"/>
                <a:cs typeface="Trebuchet MS"/>
              </a:rPr>
              <a:t>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G</a:t>
            </a:r>
            <a:r>
              <a:rPr sz="1200" spc="10" dirty="0">
                <a:latin typeface="Trebuchet MS"/>
                <a:cs typeface="Trebuchet MS"/>
              </a:rPr>
              <a:t>B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book</a:t>
            </a:r>
            <a:r>
              <a:rPr sz="1200" spc="35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mista</a:t>
            </a:r>
            <a:r>
              <a:rPr sz="1200" spc="-5" dirty="0">
                <a:latin typeface="Trebuchet MS"/>
                <a:cs typeface="Trebuchet MS"/>
              </a:rPr>
              <a:t>k</a:t>
            </a:r>
            <a:r>
              <a:rPr sz="1200" spc="-30" dirty="0">
                <a:latin typeface="Trebuchet MS"/>
                <a:cs typeface="Trebuchet MS"/>
              </a:rPr>
              <a:t>enly  </a:t>
            </a:r>
            <a:r>
              <a:rPr sz="1200" spc="10" dirty="0">
                <a:latin typeface="Trebuchet MS"/>
                <a:cs typeface="Trebuchet MS"/>
              </a:rPr>
              <a:t>classifyin</a:t>
            </a:r>
            <a:r>
              <a:rPr sz="1200" spc="20" dirty="0">
                <a:latin typeface="Trebuchet MS"/>
                <a:cs typeface="Trebuchet MS"/>
              </a:rPr>
              <a:t>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them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"</a:t>
            </a:r>
            <a:r>
              <a:rPr sz="1200" spc="-30" dirty="0">
                <a:latin typeface="Trebuchet MS"/>
                <a:cs typeface="Trebuchet MS"/>
              </a:rPr>
              <a:t>adul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lite</a:t>
            </a:r>
            <a:r>
              <a:rPr sz="1200" spc="-85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atur</a:t>
            </a:r>
            <a:r>
              <a:rPr sz="1200" spc="-30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2172" y="2776651"/>
            <a:ext cx="37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/>
                <a:cs typeface="Trebuchet MS"/>
              </a:rPr>
              <a:t>2016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47625" y="3567488"/>
            <a:ext cx="2505075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Trebuchet MS"/>
                <a:cs typeface="Trebuchet MS"/>
              </a:rPr>
              <a:t>GOOGL</a:t>
            </a:r>
            <a:r>
              <a:rPr sz="1400" b="1" spc="-5" dirty="0">
                <a:latin typeface="Trebuchet MS"/>
                <a:cs typeface="Trebuchet MS"/>
              </a:rPr>
              <a:t>E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NEWS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430"/>
              </a:lnSpc>
              <a:spcBef>
                <a:spcPts val="1010"/>
              </a:spcBef>
            </a:pPr>
            <a:r>
              <a:rPr sz="1200" spc="20" dirty="0">
                <a:latin typeface="Trebuchet MS"/>
                <a:cs typeface="Trebuchet MS"/>
              </a:rPr>
              <a:t>W</a:t>
            </a:r>
            <a:r>
              <a:rPr sz="1200" spc="-20" dirty="0">
                <a:latin typeface="Trebuchet MS"/>
                <a:cs typeface="Trebuchet MS"/>
              </a:rPr>
              <a:t>o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embeddings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t</a:t>
            </a:r>
            <a:r>
              <a:rPr sz="1200" spc="-10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aine</a:t>
            </a:r>
            <a:r>
              <a:rPr sz="1200" spc="-10" dirty="0">
                <a:latin typeface="Trebuchet MS"/>
                <a:cs typeface="Trebuchet MS"/>
              </a:rPr>
              <a:t>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ticles  </a:t>
            </a:r>
            <a:r>
              <a:rPr sz="1200" spc="-35" dirty="0">
                <a:latin typeface="Trebuchet MS"/>
                <a:cs typeface="Trebuchet MS"/>
              </a:rPr>
              <a:t>exhibi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f</a:t>
            </a:r>
            <a:r>
              <a:rPr sz="1200" spc="-25" dirty="0">
                <a:latin typeface="Trebuchet MS"/>
                <a:cs typeface="Trebuchet MS"/>
              </a:rPr>
              <a:t>emale/mal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gender  </a:t>
            </a:r>
            <a:r>
              <a:rPr sz="1200" spc="-15" dirty="0">
                <a:latin typeface="Trebuchet MS"/>
                <a:cs typeface="Trebuchet MS"/>
              </a:rPr>
              <a:t>ste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eotype</a:t>
            </a:r>
            <a:r>
              <a:rPr sz="1200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disturbin</a:t>
            </a:r>
            <a:r>
              <a:rPr sz="1200" spc="-5" dirty="0">
                <a:latin typeface="Trebuchet MS"/>
                <a:cs typeface="Trebuchet MS"/>
              </a:rPr>
              <a:t>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extent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2496" y="1333508"/>
            <a:ext cx="1338589" cy="9008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61819" y="1613163"/>
            <a:ext cx="6178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5890" marR="5080" indent="-1238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Gender  Bias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396" y="3792008"/>
            <a:ext cx="1338589" cy="9008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71719" y="4071663"/>
            <a:ext cx="6178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5890" marR="5080" indent="-1238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Gender  Bias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20022" y="1295308"/>
            <a:ext cx="1338589" cy="9008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608281" y="1574963"/>
            <a:ext cx="4406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Race  Bias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1596" y="4023433"/>
            <a:ext cx="1338589" cy="90089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250919" y="4303088"/>
            <a:ext cx="6178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5890" marR="5080" indent="-1238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Gender  Bias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025" y="4946620"/>
            <a:ext cx="6873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The</a:t>
            </a:r>
            <a:r>
              <a:rPr sz="9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information on this </a:t>
            </a:r>
            <a:r>
              <a:rPr sz="900" dirty="0">
                <a:solidFill>
                  <a:srgbClr val="CC0000"/>
                </a:solidFill>
                <a:latin typeface="Arial"/>
                <a:cs typeface="Arial"/>
              </a:rPr>
              <a:t>slide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 is publicly available</a:t>
            </a:r>
            <a:r>
              <a:rPr sz="9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on the internet and aims to </a:t>
            </a:r>
            <a:r>
              <a:rPr sz="900" dirty="0">
                <a:solidFill>
                  <a:srgbClr val="CC0000"/>
                </a:solidFill>
                <a:latin typeface="Arial"/>
                <a:cs typeface="Arial"/>
              </a:rPr>
              <a:t>show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 how</a:t>
            </a:r>
            <a:r>
              <a:rPr sz="9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C0000"/>
                </a:solidFill>
                <a:latin typeface="Arial"/>
                <a:cs typeface="Arial"/>
              </a:rPr>
              <a:t>certain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C0000"/>
                </a:solidFill>
                <a:latin typeface="Arial"/>
                <a:cs typeface="Arial"/>
              </a:rPr>
              <a:t>companies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 overcame issues </a:t>
            </a:r>
            <a:r>
              <a:rPr sz="900" dirty="0">
                <a:solidFill>
                  <a:srgbClr val="CC0000"/>
                </a:solidFill>
                <a:latin typeface="Arial"/>
                <a:cs typeface="Arial"/>
              </a:rPr>
              <a:t>related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 to</a:t>
            </a:r>
            <a:r>
              <a:rPr sz="9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Arial"/>
                <a:cs typeface="Arial"/>
              </a:rPr>
              <a:t>AI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0535" y="21540"/>
            <a:ext cx="28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595959"/>
                </a:solidFill>
                <a:latin typeface="Calibri"/>
                <a:cs typeface="Calibri"/>
              </a:rPr>
              <a:t>52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815" y="330392"/>
            <a:ext cx="5750134" cy="45060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8176" y="397335"/>
            <a:ext cx="5334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Design  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175" y="951779"/>
            <a:ext cx="110871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Business,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Requiremen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  </a:t>
            </a:r>
            <a:r>
              <a:rPr sz="1200" b="1" spc="-5" dirty="0">
                <a:latin typeface="Arial"/>
                <a:cs typeface="Arial"/>
              </a:rPr>
              <a:t>Data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8739" y="3691866"/>
            <a:ext cx="406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Build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2005" y="1136153"/>
            <a:ext cx="8540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765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Evaluate </a:t>
            </a:r>
            <a:r>
              <a:rPr sz="1200" b="1" dirty="0">
                <a:latin typeface="Arial"/>
                <a:cs typeface="Arial"/>
              </a:rPr>
              <a:t>&amp;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3756" y="2517529"/>
            <a:ext cx="8274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5" dirty="0">
                <a:latin typeface="Arial"/>
                <a:cs typeface="Arial"/>
              </a:rPr>
              <a:t> Solution  Research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125" y="4036429"/>
            <a:ext cx="121729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spc="-5" dirty="0">
                <a:latin typeface="Arial"/>
                <a:cs typeface="Arial"/>
              </a:rPr>
              <a:t>Rapid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Experimentation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1" y="2610254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26" y="1747676"/>
            <a:ext cx="1335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Agile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9875" y="2176301"/>
            <a:ext cx="16135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Product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  <a:spcBef>
                <a:spcPts val="55"/>
              </a:spcBef>
            </a:pPr>
            <a:r>
              <a:rPr sz="1800" b="1" dirty="0">
                <a:latin typeface="Arial"/>
                <a:cs typeface="Arial"/>
              </a:rPr>
              <a:t>[Development]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ts val="3350"/>
              </a:lnSpc>
            </a:pPr>
            <a:r>
              <a:rPr sz="2800" b="1" spc="-5" dirty="0">
                <a:latin typeface="Arial"/>
                <a:cs typeface="Arial"/>
              </a:rPr>
              <a:t>Lifecycle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535" y="21540"/>
            <a:ext cx="28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595959"/>
                </a:solidFill>
                <a:latin typeface="Calibri"/>
                <a:cs typeface="Calibri"/>
              </a:rPr>
              <a:t>53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821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S.M.A.R.T</a:t>
            </a:r>
            <a:r>
              <a:rPr spc="-145" dirty="0"/>
              <a:t> </a:t>
            </a:r>
            <a:r>
              <a:rPr dirty="0"/>
              <a:t>criteria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15362" y="1419542"/>
            <a:ext cx="2398395" cy="2441575"/>
            <a:chOff x="6215362" y="1419542"/>
            <a:chExt cx="2398395" cy="2441575"/>
          </a:xfrm>
        </p:grpSpPr>
        <p:sp>
          <p:nvSpPr>
            <p:cNvPr id="4" name="object 4"/>
            <p:cNvSpPr/>
            <p:nvPr/>
          </p:nvSpPr>
          <p:spPr>
            <a:xfrm>
              <a:off x="6355915" y="141954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59" h="2258060">
                  <a:moveTo>
                    <a:pt x="244800" y="2257500"/>
                  </a:moveTo>
                  <a:lnTo>
                    <a:pt x="198045" y="2253019"/>
                  </a:lnTo>
                  <a:lnTo>
                    <a:pt x="152681" y="2239575"/>
                  </a:lnTo>
                  <a:lnTo>
                    <a:pt x="110103" y="2217169"/>
                  </a:lnTo>
                  <a:lnTo>
                    <a:pt x="71700" y="2185800"/>
                  </a:lnTo>
                  <a:lnTo>
                    <a:pt x="40331" y="2147397"/>
                  </a:lnTo>
                  <a:lnTo>
                    <a:pt x="17925" y="2104818"/>
                  </a:lnTo>
                  <a:lnTo>
                    <a:pt x="4481" y="2059455"/>
                  </a:lnTo>
                  <a:lnTo>
                    <a:pt x="0" y="2012700"/>
                  </a:lnTo>
                  <a:lnTo>
                    <a:pt x="4481" y="1965944"/>
                  </a:lnTo>
                  <a:lnTo>
                    <a:pt x="17925" y="1920581"/>
                  </a:lnTo>
                  <a:lnTo>
                    <a:pt x="40331" y="1878002"/>
                  </a:lnTo>
                  <a:lnTo>
                    <a:pt x="71700" y="1839600"/>
                  </a:lnTo>
                  <a:lnTo>
                    <a:pt x="1839600" y="71700"/>
                  </a:lnTo>
                  <a:lnTo>
                    <a:pt x="1878002" y="40331"/>
                  </a:lnTo>
                  <a:lnTo>
                    <a:pt x="1920581" y="17925"/>
                  </a:lnTo>
                  <a:lnTo>
                    <a:pt x="1965945" y="4481"/>
                  </a:lnTo>
                  <a:lnTo>
                    <a:pt x="2012700" y="0"/>
                  </a:lnTo>
                  <a:lnTo>
                    <a:pt x="2059455" y="4481"/>
                  </a:lnTo>
                  <a:lnTo>
                    <a:pt x="2104818" y="17925"/>
                  </a:lnTo>
                  <a:lnTo>
                    <a:pt x="2147397" y="40331"/>
                  </a:lnTo>
                  <a:lnTo>
                    <a:pt x="2185800" y="71700"/>
                  </a:lnTo>
                  <a:lnTo>
                    <a:pt x="2216371" y="108984"/>
                  </a:lnTo>
                  <a:lnTo>
                    <a:pt x="2238866" y="151119"/>
                  </a:lnTo>
                  <a:lnTo>
                    <a:pt x="2252753" y="196819"/>
                  </a:lnTo>
                  <a:lnTo>
                    <a:pt x="2257501" y="244800"/>
                  </a:lnTo>
                  <a:lnTo>
                    <a:pt x="2252753" y="292781"/>
                  </a:lnTo>
                  <a:lnTo>
                    <a:pt x="2238866" y="338481"/>
                  </a:lnTo>
                  <a:lnTo>
                    <a:pt x="2216371" y="380615"/>
                  </a:lnTo>
                  <a:lnTo>
                    <a:pt x="2185800" y="417900"/>
                  </a:lnTo>
                  <a:lnTo>
                    <a:pt x="417900" y="2185800"/>
                  </a:lnTo>
                  <a:lnTo>
                    <a:pt x="379497" y="2217169"/>
                  </a:lnTo>
                  <a:lnTo>
                    <a:pt x="336918" y="2239575"/>
                  </a:lnTo>
                  <a:lnTo>
                    <a:pt x="291555" y="2253019"/>
                  </a:lnTo>
                  <a:lnTo>
                    <a:pt x="244800" y="2257500"/>
                  </a:lnTo>
                  <a:close/>
                </a:path>
              </a:pathLst>
            </a:custGeom>
            <a:solidFill>
              <a:srgbClr val="A2C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5362" y="3077712"/>
              <a:ext cx="783300" cy="783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43961" y="32555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49" y="326099"/>
                  </a:moveTo>
                  <a:lnTo>
                    <a:pt x="119704" y="320275"/>
                  </a:lnTo>
                  <a:lnTo>
                    <a:pt x="80755" y="303838"/>
                  </a:lnTo>
                  <a:lnTo>
                    <a:pt x="47756" y="278343"/>
                  </a:lnTo>
                  <a:lnTo>
                    <a:pt x="22261" y="245344"/>
                  </a:lnTo>
                  <a:lnTo>
                    <a:pt x="5824" y="206395"/>
                  </a:lnTo>
                  <a:lnTo>
                    <a:pt x="0" y="163049"/>
                  </a:lnTo>
                  <a:lnTo>
                    <a:pt x="5824" y="119704"/>
                  </a:lnTo>
                  <a:lnTo>
                    <a:pt x="22261" y="80755"/>
                  </a:lnTo>
                  <a:lnTo>
                    <a:pt x="47756" y="47756"/>
                  </a:lnTo>
                  <a:lnTo>
                    <a:pt x="80755" y="22261"/>
                  </a:lnTo>
                  <a:lnTo>
                    <a:pt x="119704" y="5824"/>
                  </a:lnTo>
                  <a:lnTo>
                    <a:pt x="163049" y="0"/>
                  </a:lnTo>
                  <a:lnTo>
                    <a:pt x="195008" y="3161"/>
                  </a:lnTo>
                  <a:lnTo>
                    <a:pt x="253510" y="27394"/>
                  </a:lnTo>
                  <a:lnTo>
                    <a:pt x="298705" y="72589"/>
                  </a:lnTo>
                  <a:lnTo>
                    <a:pt x="322937" y="131091"/>
                  </a:lnTo>
                  <a:lnTo>
                    <a:pt x="326099" y="163049"/>
                  </a:lnTo>
                  <a:lnTo>
                    <a:pt x="320275" y="206395"/>
                  </a:lnTo>
                  <a:lnTo>
                    <a:pt x="303838" y="245344"/>
                  </a:lnTo>
                  <a:lnTo>
                    <a:pt x="278343" y="278343"/>
                  </a:lnTo>
                  <a:lnTo>
                    <a:pt x="245344" y="303838"/>
                  </a:lnTo>
                  <a:lnTo>
                    <a:pt x="206395" y="320275"/>
                  </a:lnTo>
                  <a:lnTo>
                    <a:pt x="16304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 rot="18900000">
            <a:off x="6614873" y="2773719"/>
            <a:ext cx="1094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25" dirty="0">
                <a:solidFill>
                  <a:srgbClr val="FFFFFF"/>
                </a:solidFill>
                <a:latin typeface="Trebuchet MS"/>
                <a:cs typeface="Trebuchet MS"/>
              </a:rPr>
              <a:t>TIME-BOUND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6959421" y="2967731"/>
            <a:ext cx="1299288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-40" dirty="0">
                <a:latin typeface="Trebuchet MS"/>
                <a:cs typeface="Trebuchet MS"/>
              </a:rPr>
              <a:t>Whe</a:t>
            </a:r>
            <a:r>
              <a:rPr sz="1200" b="1" spc="-30" dirty="0">
                <a:latin typeface="Trebuchet MS"/>
                <a:cs typeface="Trebuchet MS"/>
              </a:rPr>
              <a:t>n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i</a:t>
            </a:r>
            <a:r>
              <a:rPr sz="1200" b="1" spc="35" dirty="0">
                <a:latin typeface="Trebuchet MS"/>
                <a:cs typeface="Trebuchet MS"/>
              </a:rPr>
              <a:t>s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i</a:t>
            </a:r>
            <a:r>
              <a:rPr sz="1200" b="1" spc="-65" dirty="0">
                <a:latin typeface="Trebuchet MS"/>
                <a:cs typeface="Trebuchet MS"/>
              </a:rPr>
              <a:t>t </a:t>
            </a:r>
            <a:r>
              <a:rPr sz="1200" b="1" spc="-25" dirty="0">
                <a:latin typeface="Trebuchet MS"/>
                <a:cs typeface="Trebuchet MS"/>
              </a:rPr>
              <a:t>needed?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22263" y="1419542"/>
            <a:ext cx="2398395" cy="2441575"/>
            <a:chOff x="4722263" y="1419542"/>
            <a:chExt cx="2398395" cy="2441575"/>
          </a:xfrm>
        </p:grpSpPr>
        <p:sp>
          <p:nvSpPr>
            <p:cNvPr id="10" name="object 10"/>
            <p:cNvSpPr/>
            <p:nvPr/>
          </p:nvSpPr>
          <p:spPr>
            <a:xfrm>
              <a:off x="4862817" y="141954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59" h="2258060">
                  <a:moveTo>
                    <a:pt x="244800" y="2257500"/>
                  </a:moveTo>
                  <a:lnTo>
                    <a:pt x="198044" y="2253019"/>
                  </a:lnTo>
                  <a:lnTo>
                    <a:pt x="152681" y="2239575"/>
                  </a:lnTo>
                  <a:lnTo>
                    <a:pt x="110102" y="2217169"/>
                  </a:lnTo>
                  <a:lnTo>
                    <a:pt x="71700" y="2185800"/>
                  </a:lnTo>
                  <a:lnTo>
                    <a:pt x="40331" y="2147397"/>
                  </a:lnTo>
                  <a:lnTo>
                    <a:pt x="17925" y="2104818"/>
                  </a:lnTo>
                  <a:lnTo>
                    <a:pt x="4481" y="2059455"/>
                  </a:lnTo>
                  <a:lnTo>
                    <a:pt x="0" y="2012700"/>
                  </a:lnTo>
                  <a:lnTo>
                    <a:pt x="4481" y="1965944"/>
                  </a:lnTo>
                  <a:lnTo>
                    <a:pt x="17925" y="1920581"/>
                  </a:lnTo>
                  <a:lnTo>
                    <a:pt x="40331" y="1878002"/>
                  </a:lnTo>
                  <a:lnTo>
                    <a:pt x="71700" y="1839600"/>
                  </a:lnTo>
                  <a:lnTo>
                    <a:pt x="1839600" y="71700"/>
                  </a:lnTo>
                  <a:lnTo>
                    <a:pt x="1878002" y="40331"/>
                  </a:lnTo>
                  <a:lnTo>
                    <a:pt x="1920581" y="17925"/>
                  </a:lnTo>
                  <a:lnTo>
                    <a:pt x="1965944" y="4481"/>
                  </a:lnTo>
                  <a:lnTo>
                    <a:pt x="2012700" y="0"/>
                  </a:lnTo>
                  <a:lnTo>
                    <a:pt x="2059455" y="4481"/>
                  </a:lnTo>
                  <a:lnTo>
                    <a:pt x="2104818" y="17925"/>
                  </a:lnTo>
                  <a:lnTo>
                    <a:pt x="2147397" y="40331"/>
                  </a:lnTo>
                  <a:lnTo>
                    <a:pt x="2185800" y="71700"/>
                  </a:lnTo>
                  <a:lnTo>
                    <a:pt x="2216371" y="108984"/>
                  </a:lnTo>
                  <a:lnTo>
                    <a:pt x="2238866" y="151119"/>
                  </a:lnTo>
                  <a:lnTo>
                    <a:pt x="2252753" y="196819"/>
                  </a:lnTo>
                  <a:lnTo>
                    <a:pt x="2257500" y="244800"/>
                  </a:lnTo>
                  <a:lnTo>
                    <a:pt x="2252753" y="292781"/>
                  </a:lnTo>
                  <a:lnTo>
                    <a:pt x="2238866" y="338481"/>
                  </a:lnTo>
                  <a:lnTo>
                    <a:pt x="2216371" y="380615"/>
                  </a:lnTo>
                  <a:lnTo>
                    <a:pt x="2185800" y="417900"/>
                  </a:lnTo>
                  <a:lnTo>
                    <a:pt x="417900" y="2185800"/>
                  </a:lnTo>
                  <a:lnTo>
                    <a:pt x="379497" y="2217169"/>
                  </a:lnTo>
                  <a:lnTo>
                    <a:pt x="336918" y="2239575"/>
                  </a:lnTo>
                  <a:lnTo>
                    <a:pt x="291555" y="2253019"/>
                  </a:lnTo>
                  <a:lnTo>
                    <a:pt x="244800" y="2257500"/>
                  </a:lnTo>
                  <a:close/>
                </a:path>
              </a:pathLst>
            </a:custGeom>
            <a:solidFill>
              <a:srgbClr val="76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2263" y="3077712"/>
              <a:ext cx="783300" cy="783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50863" y="32555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49" y="326099"/>
                  </a:moveTo>
                  <a:lnTo>
                    <a:pt x="119704" y="320275"/>
                  </a:lnTo>
                  <a:lnTo>
                    <a:pt x="80755" y="303838"/>
                  </a:lnTo>
                  <a:lnTo>
                    <a:pt x="47756" y="278343"/>
                  </a:lnTo>
                  <a:lnTo>
                    <a:pt x="22261" y="245344"/>
                  </a:lnTo>
                  <a:lnTo>
                    <a:pt x="5824" y="206395"/>
                  </a:lnTo>
                  <a:lnTo>
                    <a:pt x="0" y="163049"/>
                  </a:lnTo>
                  <a:lnTo>
                    <a:pt x="5824" y="119704"/>
                  </a:lnTo>
                  <a:lnTo>
                    <a:pt x="22261" y="80755"/>
                  </a:lnTo>
                  <a:lnTo>
                    <a:pt x="47756" y="47756"/>
                  </a:lnTo>
                  <a:lnTo>
                    <a:pt x="80755" y="22261"/>
                  </a:lnTo>
                  <a:lnTo>
                    <a:pt x="119704" y="5824"/>
                  </a:lnTo>
                  <a:lnTo>
                    <a:pt x="163049" y="0"/>
                  </a:lnTo>
                  <a:lnTo>
                    <a:pt x="195008" y="3161"/>
                  </a:lnTo>
                  <a:lnTo>
                    <a:pt x="253510" y="27394"/>
                  </a:lnTo>
                  <a:lnTo>
                    <a:pt x="298705" y="72589"/>
                  </a:lnTo>
                  <a:lnTo>
                    <a:pt x="322938" y="131091"/>
                  </a:lnTo>
                  <a:lnTo>
                    <a:pt x="326099" y="163049"/>
                  </a:lnTo>
                  <a:lnTo>
                    <a:pt x="320275" y="206395"/>
                  </a:lnTo>
                  <a:lnTo>
                    <a:pt x="303838" y="245344"/>
                  </a:lnTo>
                  <a:lnTo>
                    <a:pt x="278343" y="278343"/>
                  </a:lnTo>
                  <a:lnTo>
                    <a:pt x="245344" y="303838"/>
                  </a:lnTo>
                  <a:lnTo>
                    <a:pt x="206395" y="320275"/>
                  </a:lnTo>
                  <a:lnTo>
                    <a:pt x="16304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8900000">
            <a:off x="5161910" y="2847213"/>
            <a:ext cx="88979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RELE</a:t>
            </a:r>
            <a:r>
              <a:rPr sz="1400" b="1" spc="-4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00" b="1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b="1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5410163" y="2829646"/>
            <a:ext cx="1687739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spc="70" dirty="0">
                <a:latin typeface="Trebuchet MS"/>
                <a:cs typeface="Trebuchet MS"/>
              </a:rPr>
              <a:t>s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i</a:t>
            </a:r>
            <a:r>
              <a:rPr sz="1200" b="1" spc="-65" dirty="0">
                <a:latin typeface="Trebuchet MS"/>
                <a:cs typeface="Trebuchet MS"/>
              </a:rPr>
              <a:t>t </a:t>
            </a:r>
            <a:r>
              <a:rPr sz="1200" b="1" spc="-90" dirty="0">
                <a:latin typeface="Trebuchet MS"/>
                <a:cs typeface="Trebuchet MS"/>
              </a:rPr>
              <a:t>r</a:t>
            </a:r>
            <a:r>
              <a:rPr sz="1200" b="1" spc="-45" dirty="0">
                <a:latin typeface="Trebuchet MS"/>
                <a:cs typeface="Trebuchet MS"/>
              </a:rPr>
              <a:t>el</a:t>
            </a:r>
            <a:r>
              <a:rPr sz="1200" b="1" spc="-60" dirty="0">
                <a:latin typeface="Trebuchet MS"/>
                <a:cs typeface="Trebuchet MS"/>
              </a:rPr>
              <a:t>e</a:t>
            </a:r>
            <a:r>
              <a:rPr sz="1200" b="1" spc="-40" dirty="0">
                <a:latin typeface="Trebuchet MS"/>
                <a:cs typeface="Trebuchet MS"/>
              </a:rPr>
              <a:t>v</a:t>
            </a:r>
            <a:r>
              <a:rPr sz="1200" b="1" spc="-45" dirty="0">
                <a:latin typeface="Trebuchet MS"/>
                <a:cs typeface="Trebuchet MS"/>
              </a:rPr>
              <a:t>an</a:t>
            </a:r>
            <a:r>
              <a:rPr sz="1200" b="1" spc="-30" dirty="0">
                <a:latin typeface="Trebuchet MS"/>
                <a:cs typeface="Trebuchet MS"/>
              </a:rPr>
              <a:t>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95" dirty="0">
                <a:latin typeface="Trebuchet MS"/>
                <a:cs typeface="Trebuchet MS"/>
              </a:rPr>
              <a:t>t</a:t>
            </a:r>
            <a:r>
              <a:rPr sz="1200" b="1" spc="-5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th</a:t>
            </a:r>
            <a:r>
              <a:rPr sz="1200" b="1" spc="-60" dirty="0">
                <a:latin typeface="Trebuchet MS"/>
                <a:cs typeface="Trebuchet MS"/>
              </a:rPr>
              <a:t>e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goal?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30596" y="1419542"/>
            <a:ext cx="2398395" cy="2441575"/>
            <a:chOff x="3230596" y="1419542"/>
            <a:chExt cx="2398395" cy="2441575"/>
          </a:xfrm>
        </p:grpSpPr>
        <p:sp>
          <p:nvSpPr>
            <p:cNvPr id="16" name="object 16"/>
            <p:cNvSpPr/>
            <p:nvPr/>
          </p:nvSpPr>
          <p:spPr>
            <a:xfrm>
              <a:off x="3371150" y="141954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60" h="2258060">
                  <a:moveTo>
                    <a:pt x="244800" y="2257500"/>
                  </a:moveTo>
                  <a:lnTo>
                    <a:pt x="198044" y="2253019"/>
                  </a:lnTo>
                  <a:lnTo>
                    <a:pt x="152681" y="2239575"/>
                  </a:lnTo>
                  <a:lnTo>
                    <a:pt x="110102" y="2217169"/>
                  </a:lnTo>
                  <a:lnTo>
                    <a:pt x="71700" y="2185800"/>
                  </a:lnTo>
                  <a:lnTo>
                    <a:pt x="40331" y="2147397"/>
                  </a:lnTo>
                  <a:lnTo>
                    <a:pt x="17925" y="2104818"/>
                  </a:lnTo>
                  <a:lnTo>
                    <a:pt x="4481" y="2059455"/>
                  </a:lnTo>
                  <a:lnTo>
                    <a:pt x="0" y="2012700"/>
                  </a:lnTo>
                  <a:lnTo>
                    <a:pt x="4481" y="1965944"/>
                  </a:lnTo>
                  <a:lnTo>
                    <a:pt x="17925" y="1920581"/>
                  </a:lnTo>
                  <a:lnTo>
                    <a:pt x="40331" y="1878002"/>
                  </a:lnTo>
                  <a:lnTo>
                    <a:pt x="71700" y="1839600"/>
                  </a:lnTo>
                  <a:lnTo>
                    <a:pt x="1839600" y="71700"/>
                  </a:lnTo>
                  <a:lnTo>
                    <a:pt x="1878002" y="40331"/>
                  </a:lnTo>
                  <a:lnTo>
                    <a:pt x="1920581" y="17925"/>
                  </a:lnTo>
                  <a:lnTo>
                    <a:pt x="1965944" y="4481"/>
                  </a:lnTo>
                  <a:lnTo>
                    <a:pt x="2012700" y="0"/>
                  </a:lnTo>
                  <a:lnTo>
                    <a:pt x="2059455" y="4481"/>
                  </a:lnTo>
                  <a:lnTo>
                    <a:pt x="2104818" y="17925"/>
                  </a:lnTo>
                  <a:lnTo>
                    <a:pt x="2147397" y="40331"/>
                  </a:lnTo>
                  <a:lnTo>
                    <a:pt x="2185800" y="71700"/>
                  </a:lnTo>
                  <a:lnTo>
                    <a:pt x="2216371" y="108984"/>
                  </a:lnTo>
                  <a:lnTo>
                    <a:pt x="2238866" y="151119"/>
                  </a:lnTo>
                  <a:lnTo>
                    <a:pt x="2252753" y="196819"/>
                  </a:lnTo>
                  <a:lnTo>
                    <a:pt x="2257500" y="244800"/>
                  </a:lnTo>
                  <a:lnTo>
                    <a:pt x="2252753" y="292781"/>
                  </a:lnTo>
                  <a:lnTo>
                    <a:pt x="2238866" y="338481"/>
                  </a:lnTo>
                  <a:lnTo>
                    <a:pt x="2216371" y="380615"/>
                  </a:lnTo>
                  <a:lnTo>
                    <a:pt x="2185800" y="417900"/>
                  </a:lnTo>
                  <a:lnTo>
                    <a:pt x="417900" y="2185800"/>
                  </a:lnTo>
                  <a:lnTo>
                    <a:pt x="379497" y="2217169"/>
                  </a:lnTo>
                  <a:lnTo>
                    <a:pt x="336918" y="2239575"/>
                  </a:lnTo>
                  <a:lnTo>
                    <a:pt x="291555" y="2253019"/>
                  </a:lnTo>
                  <a:lnTo>
                    <a:pt x="244800" y="2257500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596" y="3077712"/>
              <a:ext cx="783300" cy="783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59196" y="32555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49" y="326099"/>
                  </a:moveTo>
                  <a:lnTo>
                    <a:pt x="119704" y="320275"/>
                  </a:lnTo>
                  <a:lnTo>
                    <a:pt x="80755" y="303838"/>
                  </a:lnTo>
                  <a:lnTo>
                    <a:pt x="47756" y="278343"/>
                  </a:lnTo>
                  <a:lnTo>
                    <a:pt x="22261" y="245344"/>
                  </a:lnTo>
                  <a:lnTo>
                    <a:pt x="5824" y="206395"/>
                  </a:lnTo>
                  <a:lnTo>
                    <a:pt x="0" y="163049"/>
                  </a:lnTo>
                  <a:lnTo>
                    <a:pt x="5824" y="119704"/>
                  </a:lnTo>
                  <a:lnTo>
                    <a:pt x="22261" y="80755"/>
                  </a:lnTo>
                  <a:lnTo>
                    <a:pt x="47756" y="47756"/>
                  </a:lnTo>
                  <a:lnTo>
                    <a:pt x="80755" y="22261"/>
                  </a:lnTo>
                  <a:lnTo>
                    <a:pt x="119704" y="5824"/>
                  </a:lnTo>
                  <a:lnTo>
                    <a:pt x="163049" y="0"/>
                  </a:lnTo>
                  <a:lnTo>
                    <a:pt x="195008" y="3161"/>
                  </a:lnTo>
                  <a:lnTo>
                    <a:pt x="253510" y="27394"/>
                  </a:lnTo>
                  <a:lnTo>
                    <a:pt x="298705" y="72589"/>
                  </a:lnTo>
                  <a:lnTo>
                    <a:pt x="322938" y="131091"/>
                  </a:lnTo>
                  <a:lnTo>
                    <a:pt x="326099" y="163049"/>
                  </a:lnTo>
                  <a:lnTo>
                    <a:pt x="320275" y="206395"/>
                  </a:lnTo>
                  <a:lnTo>
                    <a:pt x="303838" y="245344"/>
                  </a:lnTo>
                  <a:lnTo>
                    <a:pt x="278343" y="278343"/>
                  </a:lnTo>
                  <a:lnTo>
                    <a:pt x="245344" y="303838"/>
                  </a:lnTo>
                  <a:lnTo>
                    <a:pt x="206395" y="320275"/>
                  </a:lnTo>
                  <a:lnTo>
                    <a:pt x="16304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18900000">
            <a:off x="3645637" y="2784265"/>
            <a:ext cx="106523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0" dirty="0">
                <a:solidFill>
                  <a:srgbClr val="FFFFFF"/>
                </a:solidFill>
                <a:latin typeface="Trebuchet MS"/>
                <a:cs typeface="Trebuchet MS"/>
              </a:rPr>
              <a:t>CHIE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00" b="1" spc="15" dirty="0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3838020" y="2633301"/>
            <a:ext cx="2241656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-25" dirty="0">
                <a:latin typeface="Trebuchet MS"/>
                <a:cs typeface="Trebuchet MS"/>
              </a:rPr>
              <a:t>Wh</a:t>
            </a:r>
            <a:r>
              <a:rPr sz="1200" b="1" spc="-15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wil</a:t>
            </a:r>
            <a:r>
              <a:rPr sz="1200" b="1" spc="-30" dirty="0">
                <a:latin typeface="Trebuchet MS"/>
                <a:cs typeface="Trebuchet MS"/>
              </a:rPr>
              <a:t>l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d</a:t>
            </a:r>
            <a:r>
              <a:rPr sz="1200" b="1" spc="-15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i</a:t>
            </a:r>
            <a:r>
              <a:rPr sz="1200" b="1" spc="-65" dirty="0">
                <a:latin typeface="Trebuchet MS"/>
                <a:cs typeface="Trebuchet MS"/>
              </a:rPr>
              <a:t>t </a:t>
            </a:r>
            <a:r>
              <a:rPr sz="1200" b="1" spc="-25" dirty="0">
                <a:latin typeface="Trebuchet MS"/>
                <a:cs typeface="Trebuchet MS"/>
              </a:rPr>
              <a:t>an</a:t>
            </a:r>
            <a:r>
              <a:rPr sz="1200" b="1" spc="-20" dirty="0">
                <a:latin typeface="Trebuchet MS"/>
                <a:cs typeface="Trebuchet MS"/>
              </a:rPr>
              <a:t>d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15" dirty="0">
                <a:latin typeface="Trebuchet MS"/>
                <a:cs typeface="Trebuchet MS"/>
              </a:rPr>
              <a:t>ca</a:t>
            </a:r>
            <a:r>
              <a:rPr sz="1200" b="1" spc="-10" dirty="0">
                <a:latin typeface="Trebuchet MS"/>
                <a:cs typeface="Trebuchet MS"/>
              </a:rPr>
              <a:t>n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th</a:t>
            </a:r>
            <a:r>
              <a:rPr sz="1200" b="1" spc="-70" dirty="0">
                <a:latin typeface="Trebuchet MS"/>
                <a:cs typeface="Trebuchet MS"/>
              </a:rPr>
              <a:t>e</a:t>
            </a:r>
            <a:r>
              <a:rPr sz="1200" b="1" spc="-40" dirty="0">
                <a:latin typeface="Trebuchet MS"/>
                <a:cs typeface="Trebuchet MS"/>
              </a:rPr>
              <a:t>y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d</a:t>
            </a:r>
            <a:r>
              <a:rPr sz="1200" b="1" spc="-15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it?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78025" y="1419542"/>
            <a:ext cx="2258060" cy="2258060"/>
          </a:xfrm>
          <a:custGeom>
            <a:avLst/>
            <a:gdLst/>
            <a:ahLst/>
            <a:cxnLst/>
            <a:rect l="l" t="t" r="r" b="b"/>
            <a:pathLst>
              <a:path w="2258060" h="2258060">
                <a:moveTo>
                  <a:pt x="244800" y="2257500"/>
                </a:moveTo>
                <a:lnTo>
                  <a:pt x="198044" y="2253019"/>
                </a:lnTo>
                <a:lnTo>
                  <a:pt x="152681" y="2239575"/>
                </a:lnTo>
                <a:lnTo>
                  <a:pt x="110102" y="2217169"/>
                </a:lnTo>
                <a:lnTo>
                  <a:pt x="71700" y="2185800"/>
                </a:lnTo>
                <a:lnTo>
                  <a:pt x="40331" y="2147397"/>
                </a:lnTo>
                <a:lnTo>
                  <a:pt x="17925" y="2104818"/>
                </a:lnTo>
                <a:lnTo>
                  <a:pt x="4481" y="2059455"/>
                </a:lnTo>
                <a:lnTo>
                  <a:pt x="0" y="2012700"/>
                </a:lnTo>
                <a:lnTo>
                  <a:pt x="4481" y="1965944"/>
                </a:lnTo>
                <a:lnTo>
                  <a:pt x="17925" y="1920581"/>
                </a:lnTo>
                <a:lnTo>
                  <a:pt x="40331" y="1878002"/>
                </a:lnTo>
                <a:lnTo>
                  <a:pt x="71700" y="1839600"/>
                </a:lnTo>
                <a:lnTo>
                  <a:pt x="1839600" y="71700"/>
                </a:lnTo>
                <a:lnTo>
                  <a:pt x="1878002" y="40331"/>
                </a:lnTo>
                <a:lnTo>
                  <a:pt x="1920581" y="17925"/>
                </a:lnTo>
                <a:lnTo>
                  <a:pt x="1965944" y="4481"/>
                </a:lnTo>
                <a:lnTo>
                  <a:pt x="2012700" y="0"/>
                </a:lnTo>
                <a:lnTo>
                  <a:pt x="2059455" y="4481"/>
                </a:lnTo>
                <a:lnTo>
                  <a:pt x="2104818" y="17925"/>
                </a:lnTo>
                <a:lnTo>
                  <a:pt x="2147397" y="40331"/>
                </a:lnTo>
                <a:lnTo>
                  <a:pt x="2185800" y="71700"/>
                </a:lnTo>
                <a:lnTo>
                  <a:pt x="2216371" y="108984"/>
                </a:lnTo>
                <a:lnTo>
                  <a:pt x="2238866" y="151119"/>
                </a:lnTo>
                <a:lnTo>
                  <a:pt x="2252753" y="196819"/>
                </a:lnTo>
                <a:lnTo>
                  <a:pt x="2257500" y="244800"/>
                </a:lnTo>
                <a:lnTo>
                  <a:pt x="2252753" y="292781"/>
                </a:lnTo>
                <a:lnTo>
                  <a:pt x="2238866" y="338481"/>
                </a:lnTo>
                <a:lnTo>
                  <a:pt x="2216371" y="380615"/>
                </a:lnTo>
                <a:lnTo>
                  <a:pt x="2185800" y="417900"/>
                </a:lnTo>
                <a:lnTo>
                  <a:pt x="417900" y="2185800"/>
                </a:lnTo>
                <a:lnTo>
                  <a:pt x="379497" y="2217169"/>
                </a:lnTo>
                <a:lnTo>
                  <a:pt x="336918" y="2239575"/>
                </a:lnTo>
                <a:lnTo>
                  <a:pt x="291555" y="2253019"/>
                </a:lnTo>
                <a:lnTo>
                  <a:pt x="244800" y="2257500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18900000">
            <a:off x="2129494" y="2751393"/>
            <a:ext cx="1156746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40" dirty="0">
                <a:solidFill>
                  <a:srgbClr val="FFFFFF"/>
                </a:solidFill>
                <a:latin typeface="Trebuchet MS"/>
                <a:cs typeface="Trebuchet MS"/>
              </a:rPr>
              <a:t>MEASURABLE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2450153" y="2890418"/>
            <a:ext cx="151643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-15" dirty="0">
                <a:latin typeface="Trebuchet MS"/>
                <a:cs typeface="Trebuchet MS"/>
              </a:rPr>
              <a:t>How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d</a:t>
            </a:r>
            <a:r>
              <a:rPr sz="1200" b="1" spc="-15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0" dirty="0">
                <a:latin typeface="Trebuchet MS"/>
                <a:cs typeface="Trebuchet MS"/>
              </a:rPr>
              <a:t>y</a:t>
            </a:r>
            <a:r>
              <a:rPr sz="1200" b="1" spc="-25" dirty="0">
                <a:latin typeface="Trebuchet MS"/>
                <a:cs typeface="Trebuchet MS"/>
              </a:rPr>
              <a:t>o</a:t>
            </a:r>
            <a:r>
              <a:rPr sz="1200" b="1" spc="-20" dirty="0">
                <a:latin typeface="Trebuchet MS"/>
                <a:cs typeface="Trebuchet MS"/>
              </a:rPr>
              <a:t>u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15" dirty="0">
                <a:latin typeface="Trebuchet MS"/>
                <a:cs typeface="Trebuchet MS"/>
              </a:rPr>
              <a:t>measu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spc="10" dirty="0">
                <a:latin typeface="Trebuchet MS"/>
                <a:cs typeface="Trebuchet MS"/>
              </a:rPr>
              <a:t>e?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4354" y="1419542"/>
            <a:ext cx="2399665" cy="2441575"/>
            <a:chOff x="244354" y="1419542"/>
            <a:chExt cx="2399665" cy="244157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471" y="3077712"/>
              <a:ext cx="783300" cy="783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66071" y="32555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49" y="326099"/>
                  </a:moveTo>
                  <a:lnTo>
                    <a:pt x="119704" y="320275"/>
                  </a:lnTo>
                  <a:lnTo>
                    <a:pt x="80755" y="303838"/>
                  </a:lnTo>
                  <a:lnTo>
                    <a:pt x="47756" y="278343"/>
                  </a:lnTo>
                  <a:lnTo>
                    <a:pt x="22261" y="245344"/>
                  </a:lnTo>
                  <a:lnTo>
                    <a:pt x="5824" y="206395"/>
                  </a:lnTo>
                  <a:lnTo>
                    <a:pt x="0" y="163049"/>
                  </a:lnTo>
                  <a:lnTo>
                    <a:pt x="5824" y="119704"/>
                  </a:lnTo>
                  <a:lnTo>
                    <a:pt x="22261" y="80755"/>
                  </a:lnTo>
                  <a:lnTo>
                    <a:pt x="47756" y="47756"/>
                  </a:lnTo>
                  <a:lnTo>
                    <a:pt x="80755" y="22261"/>
                  </a:lnTo>
                  <a:lnTo>
                    <a:pt x="119704" y="5824"/>
                  </a:lnTo>
                  <a:lnTo>
                    <a:pt x="163049" y="0"/>
                  </a:lnTo>
                  <a:lnTo>
                    <a:pt x="195008" y="3161"/>
                  </a:lnTo>
                  <a:lnTo>
                    <a:pt x="253510" y="27394"/>
                  </a:lnTo>
                  <a:lnTo>
                    <a:pt x="298705" y="72589"/>
                  </a:lnTo>
                  <a:lnTo>
                    <a:pt x="322938" y="131091"/>
                  </a:lnTo>
                  <a:lnTo>
                    <a:pt x="326099" y="163049"/>
                  </a:lnTo>
                  <a:lnTo>
                    <a:pt x="320275" y="206395"/>
                  </a:lnTo>
                  <a:lnTo>
                    <a:pt x="303838" y="245344"/>
                  </a:lnTo>
                  <a:lnTo>
                    <a:pt x="278343" y="278343"/>
                  </a:lnTo>
                  <a:lnTo>
                    <a:pt x="245344" y="303838"/>
                  </a:lnTo>
                  <a:lnTo>
                    <a:pt x="206395" y="320275"/>
                  </a:lnTo>
                  <a:lnTo>
                    <a:pt x="16304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6358" y="141954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60" h="2258060">
                  <a:moveTo>
                    <a:pt x="244800" y="2257500"/>
                  </a:moveTo>
                  <a:lnTo>
                    <a:pt x="198044" y="2253019"/>
                  </a:lnTo>
                  <a:lnTo>
                    <a:pt x="152681" y="2239575"/>
                  </a:lnTo>
                  <a:lnTo>
                    <a:pt x="110102" y="2217169"/>
                  </a:lnTo>
                  <a:lnTo>
                    <a:pt x="71700" y="2185800"/>
                  </a:lnTo>
                  <a:lnTo>
                    <a:pt x="40331" y="2147397"/>
                  </a:lnTo>
                  <a:lnTo>
                    <a:pt x="17925" y="2104818"/>
                  </a:lnTo>
                  <a:lnTo>
                    <a:pt x="4481" y="2059455"/>
                  </a:lnTo>
                  <a:lnTo>
                    <a:pt x="0" y="2012700"/>
                  </a:lnTo>
                  <a:lnTo>
                    <a:pt x="4481" y="1965944"/>
                  </a:lnTo>
                  <a:lnTo>
                    <a:pt x="17925" y="1920581"/>
                  </a:lnTo>
                  <a:lnTo>
                    <a:pt x="40331" y="1878002"/>
                  </a:lnTo>
                  <a:lnTo>
                    <a:pt x="71700" y="1839600"/>
                  </a:lnTo>
                  <a:lnTo>
                    <a:pt x="1839600" y="71700"/>
                  </a:lnTo>
                  <a:lnTo>
                    <a:pt x="1878002" y="40331"/>
                  </a:lnTo>
                  <a:lnTo>
                    <a:pt x="1920581" y="17925"/>
                  </a:lnTo>
                  <a:lnTo>
                    <a:pt x="1965944" y="4481"/>
                  </a:lnTo>
                  <a:lnTo>
                    <a:pt x="2012700" y="0"/>
                  </a:lnTo>
                  <a:lnTo>
                    <a:pt x="2059455" y="4481"/>
                  </a:lnTo>
                  <a:lnTo>
                    <a:pt x="2104818" y="17925"/>
                  </a:lnTo>
                  <a:lnTo>
                    <a:pt x="2147397" y="40331"/>
                  </a:lnTo>
                  <a:lnTo>
                    <a:pt x="2185800" y="71700"/>
                  </a:lnTo>
                  <a:lnTo>
                    <a:pt x="2216371" y="108984"/>
                  </a:lnTo>
                  <a:lnTo>
                    <a:pt x="2238866" y="151119"/>
                  </a:lnTo>
                  <a:lnTo>
                    <a:pt x="2252753" y="196819"/>
                  </a:lnTo>
                  <a:lnTo>
                    <a:pt x="2257500" y="244800"/>
                  </a:lnTo>
                  <a:lnTo>
                    <a:pt x="2252753" y="292781"/>
                  </a:lnTo>
                  <a:lnTo>
                    <a:pt x="2238866" y="338481"/>
                  </a:lnTo>
                  <a:lnTo>
                    <a:pt x="2216371" y="380615"/>
                  </a:lnTo>
                  <a:lnTo>
                    <a:pt x="2185800" y="417900"/>
                  </a:lnTo>
                  <a:lnTo>
                    <a:pt x="417900" y="2185800"/>
                  </a:lnTo>
                  <a:lnTo>
                    <a:pt x="379497" y="2217169"/>
                  </a:lnTo>
                  <a:lnTo>
                    <a:pt x="336918" y="2239575"/>
                  </a:lnTo>
                  <a:lnTo>
                    <a:pt x="291555" y="2253019"/>
                  </a:lnTo>
                  <a:lnTo>
                    <a:pt x="244800" y="2257500"/>
                  </a:lnTo>
                  <a:close/>
                </a:path>
              </a:pathLst>
            </a:custGeom>
            <a:solidFill>
              <a:srgbClr val="0C34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354" y="3077712"/>
              <a:ext cx="783300" cy="783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954" y="32555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49" y="326099"/>
                  </a:moveTo>
                  <a:lnTo>
                    <a:pt x="119704" y="320275"/>
                  </a:lnTo>
                  <a:lnTo>
                    <a:pt x="80755" y="303838"/>
                  </a:lnTo>
                  <a:lnTo>
                    <a:pt x="47756" y="278343"/>
                  </a:lnTo>
                  <a:lnTo>
                    <a:pt x="22261" y="245344"/>
                  </a:lnTo>
                  <a:lnTo>
                    <a:pt x="5824" y="206395"/>
                  </a:lnTo>
                  <a:lnTo>
                    <a:pt x="0" y="163049"/>
                  </a:lnTo>
                  <a:lnTo>
                    <a:pt x="5824" y="119704"/>
                  </a:lnTo>
                  <a:lnTo>
                    <a:pt x="22261" y="80755"/>
                  </a:lnTo>
                  <a:lnTo>
                    <a:pt x="47756" y="47756"/>
                  </a:lnTo>
                  <a:lnTo>
                    <a:pt x="80755" y="22261"/>
                  </a:lnTo>
                  <a:lnTo>
                    <a:pt x="119704" y="5824"/>
                  </a:lnTo>
                  <a:lnTo>
                    <a:pt x="163049" y="0"/>
                  </a:lnTo>
                  <a:lnTo>
                    <a:pt x="195008" y="3161"/>
                  </a:lnTo>
                  <a:lnTo>
                    <a:pt x="253510" y="27394"/>
                  </a:lnTo>
                  <a:lnTo>
                    <a:pt x="298705" y="72589"/>
                  </a:lnTo>
                  <a:lnTo>
                    <a:pt x="322938" y="131091"/>
                  </a:lnTo>
                  <a:lnTo>
                    <a:pt x="326099" y="163049"/>
                  </a:lnTo>
                  <a:lnTo>
                    <a:pt x="320275" y="206395"/>
                  </a:lnTo>
                  <a:lnTo>
                    <a:pt x="303838" y="245344"/>
                  </a:lnTo>
                  <a:lnTo>
                    <a:pt x="278343" y="278343"/>
                  </a:lnTo>
                  <a:lnTo>
                    <a:pt x="245344" y="303838"/>
                  </a:lnTo>
                  <a:lnTo>
                    <a:pt x="206395" y="320275"/>
                  </a:lnTo>
                  <a:lnTo>
                    <a:pt x="16304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 rot="18900000">
            <a:off x="696271" y="2887928"/>
            <a:ext cx="7775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942796" y="2851917"/>
            <a:ext cx="1625141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-40" dirty="0">
                <a:latin typeface="Trebuchet MS"/>
                <a:cs typeface="Trebuchet MS"/>
              </a:rPr>
              <a:t>Wha</a:t>
            </a:r>
            <a:r>
              <a:rPr sz="1200" b="1" spc="-20" dirty="0">
                <a:latin typeface="Trebuchet MS"/>
                <a:cs typeface="Trebuchet MS"/>
              </a:rPr>
              <a:t>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i</a:t>
            </a:r>
            <a:r>
              <a:rPr sz="1200" b="1" spc="35" dirty="0">
                <a:latin typeface="Trebuchet MS"/>
                <a:cs typeface="Trebuchet MS"/>
              </a:rPr>
              <a:t>s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th</a:t>
            </a:r>
            <a:r>
              <a:rPr sz="1200" b="1" spc="-60" dirty="0">
                <a:latin typeface="Trebuchet MS"/>
                <a:cs typeface="Trebuchet MS"/>
              </a:rPr>
              <a:t>e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ta</a:t>
            </a:r>
            <a:r>
              <a:rPr sz="1200" b="1" spc="-60" dirty="0">
                <a:latin typeface="Trebuchet MS"/>
                <a:cs typeface="Trebuchet MS"/>
              </a:rPr>
              <a:t>r</a:t>
            </a:r>
            <a:r>
              <a:rPr sz="1200" b="1" spc="-20" dirty="0">
                <a:latin typeface="Trebuchet MS"/>
                <a:cs typeface="Trebuchet MS"/>
              </a:rPr>
              <a:t>ge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goal?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7642" y="3262437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Impact"/>
                <a:cs typeface="Impact"/>
              </a:rPr>
              <a:t>S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29242" y="3262437"/>
            <a:ext cx="18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Impact"/>
                <a:cs typeface="Impact"/>
              </a:rPr>
              <a:t>M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0959" y="326243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Impact"/>
                <a:cs typeface="Impact"/>
              </a:rPr>
              <a:t>A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2609" y="3262437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Impact"/>
                <a:cs typeface="Impact"/>
              </a:rPr>
              <a:t>R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7638" y="3262437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Impact"/>
                <a:cs typeface="Impact"/>
              </a:rPr>
              <a:t>T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996" y="21540"/>
            <a:ext cx="288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595959"/>
                </a:solidFill>
                <a:latin typeface="Calibri"/>
                <a:cs typeface="Calibri"/>
              </a:rPr>
              <a:t>54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78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KPI</a:t>
            </a:r>
            <a:r>
              <a:rPr spc="-85" dirty="0"/>
              <a:t> </a:t>
            </a:r>
            <a:r>
              <a:rPr spc="-5" dirty="0"/>
              <a:t>Lifecycle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449" y="1209175"/>
            <a:ext cx="3485925" cy="3329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0466" y="1532643"/>
            <a:ext cx="195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7370" algn="l"/>
              </a:tabLst>
            </a:pPr>
            <a:r>
              <a:rPr sz="1800" spc="-5" dirty="0">
                <a:latin typeface="Arial"/>
                <a:cs typeface="Arial"/>
              </a:rPr>
              <a:t>Identif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	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9456" y="2537268"/>
            <a:ext cx="190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034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800" spc="-5" dirty="0">
                <a:latin typeface="Arial"/>
                <a:cs typeface="Arial"/>
              </a:rPr>
              <a:t>Create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619" y="4005841"/>
            <a:ext cx="1588135" cy="7531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127635" algn="ctr">
              <a:lnSpc>
                <a:spcPct val="100000"/>
              </a:lnSpc>
              <a:spcBef>
                <a:spcPts val="80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800" dirty="0">
                <a:latin typeface="Arial"/>
                <a:cs typeface="Arial"/>
              </a:rPr>
              <a:t>Monitor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2407" y="2034950"/>
            <a:ext cx="850900" cy="114681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533400">
              <a:lnSpc>
                <a:spcPct val="100000"/>
              </a:lnSpc>
              <a:spcBef>
                <a:spcPts val="126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5250" marR="5080" indent="-83185">
              <a:lnSpc>
                <a:spcPct val="100699"/>
              </a:lnSpc>
              <a:spcBef>
                <a:spcPts val="1155"/>
              </a:spcBef>
            </a:pPr>
            <a:r>
              <a:rPr sz="1800" spc="-5" dirty="0">
                <a:latin typeface="Arial"/>
                <a:cs typeface="Arial"/>
              </a:rPr>
              <a:t>Resolve  Issues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805" y="21540"/>
            <a:ext cx="284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595959"/>
                </a:solidFill>
                <a:latin typeface="Calibri"/>
                <a:cs typeface="Calibri"/>
              </a:rPr>
              <a:t>55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Identify</a:t>
            </a:r>
            <a:r>
              <a:rPr spc="-95" dirty="0"/>
              <a:t> </a:t>
            </a:r>
            <a:r>
              <a:rPr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937531"/>
            <a:ext cx="7116445" cy="399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KPIs;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Matter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202565" indent="-190500">
              <a:lnSpc>
                <a:spcPct val="100000"/>
              </a:lnSpc>
              <a:buAutoNum type="arabicPlain"/>
              <a:tabLst>
                <a:tab pos="2032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Business</a:t>
            </a:r>
            <a:endParaRPr sz="18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Internal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against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corporate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goals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Competitive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against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competitors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Market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against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market;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industry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limits,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market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trends,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  <a:p>
            <a:pPr marL="202565" indent="-190500">
              <a:lnSpc>
                <a:spcPct val="100000"/>
              </a:lnSpc>
              <a:spcBef>
                <a:spcPts val="955"/>
              </a:spcBef>
              <a:buAutoNum type="arabicPlain"/>
              <a:tabLst>
                <a:tab pos="2032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Object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quality,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performance,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environment,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temporal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Activity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interaction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 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subject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with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product in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given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Subject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customer/user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archetype,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quality</a:t>
            </a:r>
            <a:endParaRPr sz="1400">
              <a:latin typeface="Arial"/>
              <a:cs typeface="Arial"/>
            </a:endParaRPr>
          </a:p>
          <a:p>
            <a:pPr marL="202565" indent="-190500">
              <a:lnSpc>
                <a:spcPct val="100000"/>
              </a:lnSpc>
              <a:spcBef>
                <a:spcPts val="955"/>
              </a:spcBef>
              <a:buAutoNum type="arabicPlain"/>
              <a:tabLst>
                <a:tab pos="2032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data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quality,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integrity,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performance,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scalability,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security,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privacy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integrity,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performance,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security,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privacy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Hardware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hardware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health,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performance,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  <a:p>
            <a:pPr marL="469900" lvl="1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health,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performance,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scalability,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security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2600" y="521902"/>
            <a:ext cx="421640" cy="421640"/>
          </a:xfrm>
          <a:custGeom>
            <a:avLst/>
            <a:gdLst/>
            <a:ahLst/>
            <a:cxnLst/>
            <a:rect l="l" t="t" r="r" b="b"/>
            <a:pathLst>
              <a:path w="421640" h="421640">
                <a:moveTo>
                  <a:pt x="210749" y="421499"/>
                </a:moveTo>
                <a:lnTo>
                  <a:pt x="162426" y="415933"/>
                </a:lnTo>
                <a:lnTo>
                  <a:pt x="118067" y="400079"/>
                </a:lnTo>
                <a:lnTo>
                  <a:pt x="78936" y="375200"/>
                </a:lnTo>
                <a:lnTo>
                  <a:pt x="46299" y="342563"/>
                </a:lnTo>
                <a:lnTo>
                  <a:pt x="21420" y="303432"/>
                </a:lnTo>
                <a:lnTo>
                  <a:pt x="5566" y="259073"/>
                </a:lnTo>
                <a:lnTo>
                  <a:pt x="0" y="210749"/>
                </a:lnTo>
                <a:lnTo>
                  <a:pt x="5566" y="162426"/>
                </a:lnTo>
                <a:lnTo>
                  <a:pt x="21420" y="118067"/>
                </a:lnTo>
                <a:lnTo>
                  <a:pt x="46299" y="78936"/>
                </a:lnTo>
                <a:lnTo>
                  <a:pt x="78936" y="46299"/>
                </a:lnTo>
                <a:lnTo>
                  <a:pt x="118067" y="21420"/>
                </a:lnTo>
                <a:lnTo>
                  <a:pt x="162426" y="5566"/>
                </a:lnTo>
                <a:lnTo>
                  <a:pt x="210749" y="0"/>
                </a:lnTo>
                <a:lnTo>
                  <a:pt x="252057" y="4086"/>
                </a:lnTo>
                <a:lnTo>
                  <a:pt x="291400" y="16042"/>
                </a:lnTo>
                <a:lnTo>
                  <a:pt x="327674" y="35408"/>
                </a:lnTo>
                <a:lnTo>
                  <a:pt x="359772" y="61727"/>
                </a:lnTo>
                <a:lnTo>
                  <a:pt x="386091" y="93825"/>
                </a:lnTo>
                <a:lnTo>
                  <a:pt x="405457" y="130099"/>
                </a:lnTo>
                <a:lnTo>
                  <a:pt x="417413" y="169442"/>
                </a:lnTo>
                <a:lnTo>
                  <a:pt x="421499" y="210749"/>
                </a:lnTo>
                <a:lnTo>
                  <a:pt x="415933" y="259073"/>
                </a:lnTo>
                <a:lnTo>
                  <a:pt x="400079" y="303432"/>
                </a:lnTo>
                <a:lnTo>
                  <a:pt x="375200" y="342563"/>
                </a:lnTo>
                <a:lnTo>
                  <a:pt x="342563" y="375200"/>
                </a:lnTo>
                <a:lnTo>
                  <a:pt x="303432" y="400079"/>
                </a:lnTo>
                <a:lnTo>
                  <a:pt x="259073" y="415933"/>
                </a:lnTo>
                <a:lnTo>
                  <a:pt x="210749" y="421499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4441" y="21540"/>
            <a:ext cx="325755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0" dirty="0">
                <a:solidFill>
                  <a:srgbClr val="595959"/>
                </a:solidFill>
                <a:latin typeface="Calibri"/>
                <a:cs typeface="Calibri"/>
              </a:rPr>
              <a:t>56</a:t>
            </a:r>
            <a:endParaRPr sz="2000">
              <a:latin typeface="Calibri"/>
              <a:cs typeface="Calibri"/>
            </a:endParaRPr>
          </a:p>
          <a:p>
            <a:pPr marL="185420">
              <a:lnSpc>
                <a:spcPct val="100000"/>
              </a:lnSpc>
              <a:spcBef>
                <a:spcPts val="194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66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Experimentation</a:t>
            </a:r>
            <a:r>
              <a:rPr spc="-85" dirty="0"/>
              <a:t> </a:t>
            </a:r>
            <a:r>
              <a:rPr spc="-5" dirty="0"/>
              <a:t>Lifecycle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05974" y="1513621"/>
            <a:ext cx="2540635" cy="2559685"/>
            <a:chOff x="3305974" y="1513621"/>
            <a:chExt cx="2540635" cy="2559685"/>
          </a:xfrm>
        </p:grpSpPr>
        <p:sp>
          <p:nvSpPr>
            <p:cNvPr id="4" name="object 4"/>
            <p:cNvSpPr/>
            <p:nvPr/>
          </p:nvSpPr>
          <p:spPr>
            <a:xfrm>
              <a:off x="3305974" y="1532916"/>
              <a:ext cx="2540635" cy="2540000"/>
            </a:xfrm>
            <a:custGeom>
              <a:avLst/>
              <a:gdLst/>
              <a:ahLst/>
              <a:cxnLst/>
              <a:rect l="l" t="t" r="r" b="b"/>
              <a:pathLst>
                <a:path w="2540635" h="2540000">
                  <a:moveTo>
                    <a:pt x="1469928" y="12699"/>
                  </a:moveTo>
                  <a:lnTo>
                    <a:pt x="1078100" y="12699"/>
                  </a:lnTo>
                  <a:lnTo>
                    <a:pt x="1125326" y="0"/>
                  </a:lnTo>
                  <a:lnTo>
                    <a:pt x="1420456" y="0"/>
                  </a:lnTo>
                  <a:lnTo>
                    <a:pt x="1469928" y="12699"/>
                  </a:lnTo>
                  <a:close/>
                </a:path>
                <a:path w="2540635" h="2540000">
                  <a:moveTo>
                    <a:pt x="1508662" y="2514599"/>
                  </a:moveTo>
                  <a:lnTo>
                    <a:pt x="1031437" y="2514599"/>
                  </a:lnTo>
                  <a:lnTo>
                    <a:pt x="985369" y="2501899"/>
                  </a:lnTo>
                  <a:lnTo>
                    <a:pt x="807710" y="2451099"/>
                  </a:lnTo>
                  <a:lnTo>
                    <a:pt x="765112" y="2425699"/>
                  </a:lnTo>
                  <a:lnTo>
                    <a:pt x="723308" y="2412999"/>
                  </a:lnTo>
                  <a:lnTo>
                    <a:pt x="682329" y="2387599"/>
                  </a:lnTo>
                  <a:lnTo>
                    <a:pt x="642208" y="2362199"/>
                  </a:lnTo>
                  <a:lnTo>
                    <a:pt x="602979" y="2349499"/>
                  </a:lnTo>
                  <a:lnTo>
                    <a:pt x="564674" y="2324099"/>
                  </a:lnTo>
                  <a:lnTo>
                    <a:pt x="527326" y="2298699"/>
                  </a:lnTo>
                  <a:lnTo>
                    <a:pt x="490969" y="2260599"/>
                  </a:lnTo>
                  <a:lnTo>
                    <a:pt x="455634" y="2235199"/>
                  </a:lnTo>
                  <a:lnTo>
                    <a:pt x="421355" y="2209799"/>
                  </a:lnTo>
                  <a:lnTo>
                    <a:pt x="388165" y="2171699"/>
                  </a:lnTo>
                  <a:lnTo>
                    <a:pt x="356097" y="2146299"/>
                  </a:lnTo>
                  <a:lnTo>
                    <a:pt x="325183" y="2108199"/>
                  </a:lnTo>
                  <a:lnTo>
                    <a:pt x="295456" y="2082799"/>
                  </a:lnTo>
                  <a:lnTo>
                    <a:pt x="266950" y="2044699"/>
                  </a:lnTo>
                  <a:lnTo>
                    <a:pt x="239697" y="2006599"/>
                  </a:lnTo>
                  <a:lnTo>
                    <a:pt x="213730" y="1968499"/>
                  </a:lnTo>
                  <a:lnTo>
                    <a:pt x="189082" y="1930399"/>
                  </a:lnTo>
                  <a:lnTo>
                    <a:pt x="165785" y="1892299"/>
                  </a:lnTo>
                  <a:lnTo>
                    <a:pt x="143874" y="1854199"/>
                  </a:lnTo>
                  <a:lnTo>
                    <a:pt x="123380" y="1816099"/>
                  </a:lnTo>
                  <a:lnTo>
                    <a:pt x="104337" y="1765299"/>
                  </a:lnTo>
                  <a:lnTo>
                    <a:pt x="86777" y="1727199"/>
                  </a:lnTo>
                  <a:lnTo>
                    <a:pt x="70733" y="1676399"/>
                  </a:lnTo>
                  <a:lnTo>
                    <a:pt x="56239" y="1638299"/>
                  </a:lnTo>
                  <a:lnTo>
                    <a:pt x="43326" y="1587499"/>
                  </a:lnTo>
                  <a:lnTo>
                    <a:pt x="32029" y="1549399"/>
                  </a:lnTo>
                  <a:lnTo>
                    <a:pt x="22379" y="1498599"/>
                  </a:lnTo>
                  <a:lnTo>
                    <a:pt x="14410" y="1460499"/>
                  </a:lnTo>
                  <a:lnTo>
                    <a:pt x="8155" y="1409699"/>
                  </a:lnTo>
                  <a:lnTo>
                    <a:pt x="3646" y="1358899"/>
                  </a:lnTo>
                  <a:lnTo>
                    <a:pt x="917" y="1308099"/>
                  </a:lnTo>
                  <a:lnTo>
                    <a:pt x="0" y="1269999"/>
                  </a:lnTo>
                  <a:lnTo>
                    <a:pt x="917" y="1219199"/>
                  </a:lnTo>
                  <a:lnTo>
                    <a:pt x="3646" y="1168399"/>
                  </a:lnTo>
                  <a:lnTo>
                    <a:pt x="8155" y="1117599"/>
                  </a:lnTo>
                  <a:lnTo>
                    <a:pt x="14410" y="1066799"/>
                  </a:lnTo>
                  <a:lnTo>
                    <a:pt x="22379" y="1028699"/>
                  </a:lnTo>
                  <a:lnTo>
                    <a:pt x="32029" y="977899"/>
                  </a:lnTo>
                  <a:lnTo>
                    <a:pt x="43326" y="939799"/>
                  </a:lnTo>
                  <a:lnTo>
                    <a:pt x="56239" y="888999"/>
                  </a:lnTo>
                  <a:lnTo>
                    <a:pt x="70733" y="850899"/>
                  </a:lnTo>
                  <a:lnTo>
                    <a:pt x="86777" y="800099"/>
                  </a:lnTo>
                  <a:lnTo>
                    <a:pt x="104337" y="761999"/>
                  </a:lnTo>
                  <a:lnTo>
                    <a:pt x="123380" y="711199"/>
                  </a:lnTo>
                  <a:lnTo>
                    <a:pt x="143874" y="673099"/>
                  </a:lnTo>
                  <a:lnTo>
                    <a:pt x="165785" y="634999"/>
                  </a:lnTo>
                  <a:lnTo>
                    <a:pt x="189082" y="596899"/>
                  </a:lnTo>
                  <a:lnTo>
                    <a:pt x="213730" y="558799"/>
                  </a:lnTo>
                  <a:lnTo>
                    <a:pt x="239697" y="520699"/>
                  </a:lnTo>
                  <a:lnTo>
                    <a:pt x="266950" y="482599"/>
                  </a:lnTo>
                  <a:lnTo>
                    <a:pt x="295456" y="444499"/>
                  </a:lnTo>
                  <a:lnTo>
                    <a:pt x="325183" y="419099"/>
                  </a:lnTo>
                  <a:lnTo>
                    <a:pt x="356097" y="380999"/>
                  </a:lnTo>
                  <a:lnTo>
                    <a:pt x="388165" y="355599"/>
                  </a:lnTo>
                  <a:lnTo>
                    <a:pt x="421355" y="317499"/>
                  </a:lnTo>
                  <a:lnTo>
                    <a:pt x="455634" y="292099"/>
                  </a:lnTo>
                  <a:lnTo>
                    <a:pt x="490969" y="266699"/>
                  </a:lnTo>
                  <a:lnTo>
                    <a:pt x="527326" y="228599"/>
                  </a:lnTo>
                  <a:lnTo>
                    <a:pt x="564674" y="203199"/>
                  </a:lnTo>
                  <a:lnTo>
                    <a:pt x="602979" y="177799"/>
                  </a:lnTo>
                  <a:lnTo>
                    <a:pt x="642208" y="165099"/>
                  </a:lnTo>
                  <a:lnTo>
                    <a:pt x="682329" y="139699"/>
                  </a:lnTo>
                  <a:lnTo>
                    <a:pt x="723308" y="114299"/>
                  </a:lnTo>
                  <a:lnTo>
                    <a:pt x="765112" y="101599"/>
                  </a:lnTo>
                  <a:lnTo>
                    <a:pt x="807710" y="76199"/>
                  </a:lnTo>
                  <a:lnTo>
                    <a:pt x="851067" y="63499"/>
                  </a:lnTo>
                  <a:lnTo>
                    <a:pt x="1031437" y="12699"/>
                  </a:lnTo>
                  <a:lnTo>
                    <a:pt x="1518981" y="12699"/>
                  </a:lnTo>
                  <a:lnTo>
                    <a:pt x="1663085" y="50799"/>
                  </a:lnTo>
                  <a:lnTo>
                    <a:pt x="1709924" y="76199"/>
                  </a:lnTo>
                  <a:lnTo>
                    <a:pt x="1756077" y="88899"/>
                  </a:lnTo>
                  <a:lnTo>
                    <a:pt x="1801489" y="114299"/>
                  </a:lnTo>
                  <a:lnTo>
                    <a:pt x="1846108" y="126999"/>
                  </a:lnTo>
                  <a:lnTo>
                    <a:pt x="1889881" y="152399"/>
                  </a:lnTo>
                  <a:lnTo>
                    <a:pt x="1932754" y="177799"/>
                  </a:lnTo>
                  <a:lnTo>
                    <a:pt x="1974674" y="203199"/>
                  </a:lnTo>
                  <a:lnTo>
                    <a:pt x="2015587" y="241299"/>
                  </a:lnTo>
                  <a:lnTo>
                    <a:pt x="2055441" y="266699"/>
                  </a:lnTo>
                  <a:lnTo>
                    <a:pt x="2094182" y="292099"/>
                  </a:lnTo>
                  <a:lnTo>
                    <a:pt x="2131756" y="330199"/>
                  </a:lnTo>
                  <a:lnTo>
                    <a:pt x="2168110" y="368299"/>
                  </a:lnTo>
                  <a:lnTo>
                    <a:pt x="2203051" y="406399"/>
                  </a:lnTo>
                  <a:lnTo>
                    <a:pt x="1172943" y="406399"/>
                  </a:lnTo>
                  <a:lnTo>
                    <a:pt x="1125537" y="419099"/>
                  </a:lnTo>
                  <a:lnTo>
                    <a:pt x="1078991" y="419099"/>
                  </a:lnTo>
                  <a:lnTo>
                    <a:pt x="988775" y="444499"/>
                  </a:lnTo>
                  <a:lnTo>
                    <a:pt x="945251" y="469899"/>
                  </a:lnTo>
                  <a:lnTo>
                    <a:pt x="902878" y="482599"/>
                  </a:lnTo>
                  <a:lnTo>
                    <a:pt x="861731" y="507999"/>
                  </a:lnTo>
                  <a:lnTo>
                    <a:pt x="821881" y="533399"/>
                  </a:lnTo>
                  <a:lnTo>
                    <a:pt x="783403" y="546099"/>
                  </a:lnTo>
                  <a:lnTo>
                    <a:pt x="746367" y="584199"/>
                  </a:lnTo>
                  <a:lnTo>
                    <a:pt x="710848" y="609599"/>
                  </a:lnTo>
                  <a:lnTo>
                    <a:pt x="676918" y="634999"/>
                  </a:lnTo>
                  <a:lnTo>
                    <a:pt x="644650" y="673099"/>
                  </a:lnTo>
                  <a:lnTo>
                    <a:pt x="614116" y="698499"/>
                  </a:lnTo>
                  <a:lnTo>
                    <a:pt x="585389" y="736599"/>
                  </a:lnTo>
                  <a:lnTo>
                    <a:pt x="558542" y="774699"/>
                  </a:lnTo>
                  <a:lnTo>
                    <a:pt x="533648" y="812799"/>
                  </a:lnTo>
                  <a:lnTo>
                    <a:pt x="510779" y="850899"/>
                  </a:lnTo>
                  <a:lnTo>
                    <a:pt x="490009" y="901699"/>
                  </a:lnTo>
                  <a:lnTo>
                    <a:pt x="471410" y="939799"/>
                  </a:lnTo>
                  <a:lnTo>
                    <a:pt x="455055" y="977899"/>
                  </a:lnTo>
                  <a:lnTo>
                    <a:pt x="441016" y="1028699"/>
                  </a:lnTo>
                  <a:lnTo>
                    <a:pt x="429367" y="1066799"/>
                  </a:lnTo>
                  <a:lnTo>
                    <a:pt x="420179" y="1117599"/>
                  </a:lnTo>
                  <a:lnTo>
                    <a:pt x="413527" y="1168399"/>
                  </a:lnTo>
                  <a:lnTo>
                    <a:pt x="409482" y="1219199"/>
                  </a:lnTo>
                  <a:lnTo>
                    <a:pt x="408117" y="1269999"/>
                  </a:lnTo>
                  <a:lnTo>
                    <a:pt x="409482" y="1308099"/>
                  </a:lnTo>
                  <a:lnTo>
                    <a:pt x="413527" y="1358899"/>
                  </a:lnTo>
                  <a:lnTo>
                    <a:pt x="420179" y="1409699"/>
                  </a:lnTo>
                  <a:lnTo>
                    <a:pt x="429367" y="1460499"/>
                  </a:lnTo>
                  <a:lnTo>
                    <a:pt x="441016" y="1498599"/>
                  </a:lnTo>
                  <a:lnTo>
                    <a:pt x="455055" y="1549399"/>
                  </a:lnTo>
                  <a:lnTo>
                    <a:pt x="471410" y="1587499"/>
                  </a:lnTo>
                  <a:lnTo>
                    <a:pt x="490009" y="1625599"/>
                  </a:lnTo>
                  <a:lnTo>
                    <a:pt x="510779" y="1676399"/>
                  </a:lnTo>
                  <a:lnTo>
                    <a:pt x="533648" y="1714499"/>
                  </a:lnTo>
                  <a:lnTo>
                    <a:pt x="558542" y="1752599"/>
                  </a:lnTo>
                  <a:lnTo>
                    <a:pt x="585389" y="1790699"/>
                  </a:lnTo>
                  <a:lnTo>
                    <a:pt x="614116" y="1828799"/>
                  </a:lnTo>
                  <a:lnTo>
                    <a:pt x="644650" y="1854199"/>
                  </a:lnTo>
                  <a:lnTo>
                    <a:pt x="676918" y="1892299"/>
                  </a:lnTo>
                  <a:lnTo>
                    <a:pt x="710848" y="1917699"/>
                  </a:lnTo>
                  <a:lnTo>
                    <a:pt x="746367" y="1943099"/>
                  </a:lnTo>
                  <a:lnTo>
                    <a:pt x="783403" y="1981199"/>
                  </a:lnTo>
                  <a:lnTo>
                    <a:pt x="821881" y="1993899"/>
                  </a:lnTo>
                  <a:lnTo>
                    <a:pt x="861731" y="2019299"/>
                  </a:lnTo>
                  <a:lnTo>
                    <a:pt x="902878" y="2044699"/>
                  </a:lnTo>
                  <a:lnTo>
                    <a:pt x="945251" y="2057399"/>
                  </a:lnTo>
                  <a:lnTo>
                    <a:pt x="988775" y="2082799"/>
                  </a:lnTo>
                  <a:lnTo>
                    <a:pt x="1078991" y="2108199"/>
                  </a:lnTo>
                  <a:lnTo>
                    <a:pt x="1125537" y="2108199"/>
                  </a:lnTo>
                  <a:lnTo>
                    <a:pt x="1172943" y="2120899"/>
                  </a:lnTo>
                  <a:lnTo>
                    <a:pt x="2204612" y="2120899"/>
                  </a:lnTo>
                  <a:lnTo>
                    <a:pt x="2184002" y="2146299"/>
                  </a:lnTo>
                  <a:lnTo>
                    <a:pt x="2151934" y="2171699"/>
                  </a:lnTo>
                  <a:lnTo>
                    <a:pt x="2118744" y="2209799"/>
                  </a:lnTo>
                  <a:lnTo>
                    <a:pt x="2084465" y="2235199"/>
                  </a:lnTo>
                  <a:lnTo>
                    <a:pt x="2049130" y="2260599"/>
                  </a:lnTo>
                  <a:lnTo>
                    <a:pt x="2012773" y="2298699"/>
                  </a:lnTo>
                  <a:lnTo>
                    <a:pt x="1975425" y="2324099"/>
                  </a:lnTo>
                  <a:lnTo>
                    <a:pt x="1937120" y="2349499"/>
                  </a:lnTo>
                  <a:lnTo>
                    <a:pt x="1897891" y="2362199"/>
                  </a:lnTo>
                  <a:lnTo>
                    <a:pt x="1857770" y="2387599"/>
                  </a:lnTo>
                  <a:lnTo>
                    <a:pt x="1816791" y="2412999"/>
                  </a:lnTo>
                  <a:lnTo>
                    <a:pt x="1774987" y="2425699"/>
                  </a:lnTo>
                  <a:lnTo>
                    <a:pt x="1732389" y="2451099"/>
                  </a:lnTo>
                  <a:lnTo>
                    <a:pt x="1554730" y="2501899"/>
                  </a:lnTo>
                  <a:lnTo>
                    <a:pt x="1508662" y="2514599"/>
                  </a:lnTo>
                  <a:close/>
                </a:path>
                <a:path w="2540635" h="2540000">
                  <a:moveTo>
                    <a:pt x="2204612" y="2120899"/>
                  </a:moveTo>
                  <a:lnTo>
                    <a:pt x="1367156" y="2120899"/>
                  </a:lnTo>
                  <a:lnTo>
                    <a:pt x="1414562" y="2108199"/>
                  </a:lnTo>
                  <a:lnTo>
                    <a:pt x="1461108" y="2108199"/>
                  </a:lnTo>
                  <a:lnTo>
                    <a:pt x="1551324" y="2082799"/>
                  </a:lnTo>
                  <a:lnTo>
                    <a:pt x="1594848" y="2057399"/>
                  </a:lnTo>
                  <a:lnTo>
                    <a:pt x="1637221" y="2044699"/>
                  </a:lnTo>
                  <a:lnTo>
                    <a:pt x="1678368" y="2019299"/>
                  </a:lnTo>
                  <a:lnTo>
                    <a:pt x="1718218" y="1993899"/>
                  </a:lnTo>
                  <a:lnTo>
                    <a:pt x="1756696" y="1981199"/>
                  </a:lnTo>
                  <a:lnTo>
                    <a:pt x="1793732" y="1943099"/>
                  </a:lnTo>
                  <a:lnTo>
                    <a:pt x="1829251" y="1917699"/>
                  </a:lnTo>
                  <a:lnTo>
                    <a:pt x="1863181" y="1892299"/>
                  </a:lnTo>
                  <a:lnTo>
                    <a:pt x="1895449" y="1854199"/>
                  </a:lnTo>
                  <a:lnTo>
                    <a:pt x="1925983" y="1828799"/>
                  </a:lnTo>
                  <a:lnTo>
                    <a:pt x="1954710" y="1790699"/>
                  </a:lnTo>
                  <a:lnTo>
                    <a:pt x="1981557" y="1752599"/>
                  </a:lnTo>
                  <a:lnTo>
                    <a:pt x="2006451" y="1714499"/>
                  </a:lnTo>
                  <a:lnTo>
                    <a:pt x="2029320" y="1676399"/>
                  </a:lnTo>
                  <a:lnTo>
                    <a:pt x="2050090" y="1625599"/>
                  </a:lnTo>
                  <a:lnTo>
                    <a:pt x="2068689" y="1587499"/>
                  </a:lnTo>
                  <a:lnTo>
                    <a:pt x="2085044" y="1549399"/>
                  </a:lnTo>
                  <a:lnTo>
                    <a:pt x="2099083" y="1498599"/>
                  </a:lnTo>
                  <a:lnTo>
                    <a:pt x="2110732" y="1460499"/>
                  </a:lnTo>
                  <a:lnTo>
                    <a:pt x="2119920" y="1409699"/>
                  </a:lnTo>
                  <a:lnTo>
                    <a:pt x="2126572" y="1358899"/>
                  </a:lnTo>
                  <a:lnTo>
                    <a:pt x="2130617" y="1308099"/>
                  </a:lnTo>
                  <a:lnTo>
                    <a:pt x="2131981" y="1269999"/>
                  </a:lnTo>
                  <a:lnTo>
                    <a:pt x="2130617" y="1219199"/>
                  </a:lnTo>
                  <a:lnTo>
                    <a:pt x="2126572" y="1168399"/>
                  </a:lnTo>
                  <a:lnTo>
                    <a:pt x="2119920" y="1117599"/>
                  </a:lnTo>
                  <a:lnTo>
                    <a:pt x="2110732" y="1066799"/>
                  </a:lnTo>
                  <a:lnTo>
                    <a:pt x="2099083" y="1028699"/>
                  </a:lnTo>
                  <a:lnTo>
                    <a:pt x="2085044" y="977899"/>
                  </a:lnTo>
                  <a:lnTo>
                    <a:pt x="2068689" y="939799"/>
                  </a:lnTo>
                  <a:lnTo>
                    <a:pt x="2050090" y="901699"/>
                  </a:lnTo>
                  <a:lnTo>
                    <a:pt x="2029320" y="850899"/>
                  </a:lnTo>
                  <a:lnTo>
                    <a:pt x="2006451" y="812799"/>
                  </a:lnTo>
                  <a:lnTo>
                    <a:pt x="1981557" y="774699"/>
                  </a:lnTo>
                  <a:lnTo>
                    <a:pt x="1954710" y="736599"/>
                  </a:lnTo>
                  <a:lnTo>
                    <a:pt x="1925983" y="698499"/>
                  </a:lnTo>
                  <a:lnTo>
                    <a:pt x="1895449" y="673099"/>
                  </a:lnTo>
                  <a:lnTo>
                    <a:pt x="1863181" y="634999"/>
                  </a:lnTo>
                  <a:lnTo>
                    <a:pt x="1829251" y="609599"/>
                  </a:lnTo>
                  <a:lnTo>
                    <a:pt x="1793732" y="584199"/>
                  </a:lnTo>
                  <a:lnTo>
                    <a:pt x="1756696" y="546099"/>
                  </a:lnTo>
                  <a:lnTo>
                    <a:pt x="1718218" y="533399"/>
                  </a:lnTo>
                  <a:lnTo>
                    <a:pt x="1678368" y="507999"/>
                  </a:lnTo>
                  <a:lnTo>
                    <a:pt x="1637221" y="482599"/>
                  </a:lnTo>
                  <a:lnTo>
                    <a:pt x="1594848" y="469899"/>
                  </a:lnTo>
                  <a:lnTo>
                    <a:pt x="1551324" y="444499"/>
                  </a:lnTo>
                  <a:lnTo>
                    <a:pt x="1461108" y="419099"/>
                  </a:lnTo>
                  <a:lnTo>
                    <a:pt x="1414562" y="419099"/>
                  </a:lnTo>
                  <a:lnTo>
                    <a:pt x="1367156" y="406399"/>
                  </a:lnTo>
                  <a:lnTo>
                    <a:pt x="2203051" y="406399"/>
                  </a:lnTo>
                  <a:lnTo>
                    <a:pt x="2236404" y="444499"/>
                  </a:lnTo>
                  <a:lnTo>
                    <a:pt x="2268147" y="482599"/>
                  </a:lnTo>
                  <a:lnTo>
                    <a:pt x="2298259" y="520699"/>
                  </a:lnTo>
                  <a:lnTo>
                    <a:pt x="2326716" y="558799"/>
                  </a:lnTo>
                  <a:lnTo>
                    <a:pt x="2353498" y="596899"/>
                  </a:lnTo>
                  <a:lnTo>
                    <a:pt x="2378581" y="647699"/>
                  </a:lnTo>
                  <a:lnTo>
                    <a:pt x="2401945" y="685799"/>
                  </a:lnTo>
                  <a:lnTo>
                    <a:pt x="2423566" y="736599"/>
                  </a:lnTo>
                  <a:lnTo>
                    <a:pt x="2443423" y="774699"/>
                  </a:lnTo>
                  <a:lnTo>
                    <a:pt x="2461493" y="825499"/>
                  </a:lnTo>
                  <a:lnTo>
                    <a:pt x="2477755" y="876299"/>
                  </a:lnTo>
                  <a:lnTo>
                    <a:pt x="2492187" y="914399"/>
                  </a:lnTo>
                  <a:lnTo>
                    <a:pt x="2504766" y="965199"/>
                  </a:lnTo>
                  <a:lnTo>
                    <a:pt x="2515470" y="1015999"/>
                  </a:lnTo>
                  <a:lnTo>
                    <a:pt x="2524278" y="1066799"/>
                  </a:lnTo>
                  <a:lnTo>
                    <a:pt x="2531167" y="1117599"/>
                  </a:lnTo>
                  <a:lnTo>
                    <a:pt x="2536115" y="1168399"/>
                  </a:lnTo>
                  <a:lnTo>
                    <a:pt x="2539100" y="1219199"/>
                  </a:lnTo>
                  <a:lnTo>
                    <a:pt x="2540099" y="1269999"/>
                  </a:lnTo>
                  <a:lnTo>
                    <a:pt x="2539182" y="1308099"/>
                  </a:lnTo>
                  <a:lnTo>
                    <a:pt x="2536453" y="1358899"/>
                  </a:lnTo>
                  <a:lnTo>
                    <a:pt x="2531944" y="1409699"/>
                  </a:lnTo>
                  <a:lnTo>
                    <a:pt x="2525689" y="1460499"/>
                  </a:lnTo>
                  <a:lnTo>
                    <a:pt x="2517720" y="1498599"/>
                  </a:lnTo>
                  <a:lnTo>
                    <a:pt x="2508070" y="1549399"/>
                  </a:lnTo>
                  <a:lnTo>
                    <a:pt x="2496773" y="1587499"/>
                  </a:lnTo>
                  <a:lnTo>
                    <a:pt x="2483860" y="1638299"/>
                  </a:lnTo>
                  <a:lnTo>
                    <a:pt x="2469366" y="1676399"/>
                  </a:lnTo>
                  <a:lnTo>
                    <a:pt x="2453322" y="1727199"/>
                  </a:lnTo>
                  <a:lnTo>
                    <a:pt x="2435762" y="1765299"/>
                  </a:lnTo>
                  <a:lnTo>
                    <a:pt x="2416719" y="1816099"/>
                  </a:lnTo>
                  <a:lnTo>
                    <a:pt x="2396225" y="1854199"/>
                  </a:lnTo>
                  <a:lnTo>
                    <a:pt x="2374314" y="1892299"/>
                  </a:lnTo>
                  <a:lnTo>
                    <a:pt x="2351017" y="1930399"/>
                  </a:lnTo>
                  <a:lnTo>
                    <a:pt x="2326369" y="1968499"/>
                  </a:lnTo>
                  <a:lnTo>
                    <a:pt x="2300402" y="2006599"/>
                  </a:lnTo>
                  <a:lnTo>
                    <a:pt x="2273149" y="2044699"/>
                  </a:lnTo>
                  <a:lnTo>
                    <a:pt x="2244643" y="2082799"/>
                  </a:lnTo>
                  <a:lnTo>
                    <a:pt x="2214916" y="2108199"/>
                  </a:lnTo>
                  <a:lnTo>
                    <a:pt x="2204612" y="2120899"/>
                  </a:lnTo>
                  <a:close/>
                </a:path>
                <a:path w="2540635" h="2540000">
                  <a:moveTo>
                    <a:pt x="1414773" y="2527299"/>
                  </a:moveTo>
                  <a:lnTo>
                    <a:pt x="1125326" y="2527299"/>
                  </a:lnTo>
                  <a:lnTo>
                    <a:pt x="1078100" y="2514599"/>
                  </a:lnTo>
                  <a:lnTo>
                    <a:pt x="1461999" y="2514599"/>
                  </a:lnTo>
                  <a:lnTo>
                    <a:pt x="1414773" y="2527299"/>
                  </a:lnTo>
                  <a:close/>
                </a:path>
                <a:path w="2540635" h="2540000">
                  <a:moveTo>
                    <a:pt x="1270049" y="2539999"/>
                  </a:moveTo>
                  <a:lnTo>
                    <a:pt x="1221334" y="2527299"/>
                  </a:lnTo>
                  <a:lnTo>
                    <a:pt x="1318765" y="2527299"/>
                  </a:lnTo>
                  <a:lnTo>
                    <a:pt x="1270049" y="2539999"/>
                  </a:lnTo>
                  <a:close/>
                </a:path>
              </a:pathLst>
            </a:custGeom>
            <a:solidFill>
              <a:srgbClr val="000000">
                <a:alpha val="107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22525" y="1579493"/>
              <a:ext cx="231140" cy="320040"/>
            </a:xfrm>
            <a:custGeom>
              <a:avLst/>
              <a:gdLst/>
              <a:ahLst/>
              <a:cxnLst/>
              <a:rect l="l" t="t" r="r" b="b"/>
              <a:pathLst>
                <a:path w="231139" h="320039">
                  <a:moveTo>
                    <a:pt x="230749" y="0"/>
                  </a:moveTo>
                  <a:lnTo>
                    <a:pt x="0" y="319753"/>
                  </a:lnTo>
                </a:path>
              </a:pathLst>
            </a:custGeom>
            <a:ln w="19049">
              <a:solidFill>
                <a:srgbClr val="145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1152" y="1513621"/>
              <a:ext cx="80921" cy="8092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748052" y="1284787"/>
            <a:ext cx="1700530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1)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HYPOTHESIS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890"/>
              </a:spcBef>
            </a:pPr>
            <a:r>
              <a:rPr sz="1200" spc="-5" dirty="0">
                <a:latin typeface="Arial"/>
                <a:cs typeface="Arial"/>
              </a:rPr>
              <a:t>State null and alternative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hypotheses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6887" y="1513621"/>
            <a:ext cx="299085" cy="395605"/>
            <a:chOff x="3626887" y="1513621"/>
            <a:chExt cx="299085" cy="395605"/>
          </a:xfrm>
        </p:grpSpPr>
        <p:sp>
          <p:nvSpPr>
            <p:cNvPr id="9" name="object 9"/>
            <p:cNvSpPr/>
            <p:nvPr/>
          </p:nvSpPr>
          <p:spPr>
            <a:xfrm>
              <a:off x="3685686" y="1579493"/>
              <a:ext cx="231140" cy="320040"/>
            </a:xfrm>
            <a:custGeom>
              <a:avLst/>
              <a:gdLst/>
              <a:ahLst/>
              <a:cxnLst/>
              <a:rect l="l" t="t" r="r" b="b"/>
              <a:pathLst>
                <a:path w="231139" h="320039">
                  <a:moveTo>
                    <a:pt x="0" y="0"/>
                  </a:moveTo>
                  <a:lnTo>
                    <a:pt x="230749" y="319753"/>
                  </a:lnTo>
                </a:path>
              </a:pathLst>
            </a:custGeom>
            <a:ln w="19049">
              <a:solidFill>
                <a:srgbClr val="83E3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6887" y="1513621"/>
              <a:ext cx="80921" cy="80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08018" y="1284787"/>
            <a:ext cx="1872614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044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5</a:t>
            </a:r>
            <a:r>
              <a:rPr sz="1400" b="1" dirty="0">
                <a:latin typeface="Arial"/>
                <a:cs typeface="Arial"/>
              </a:rPr>
              <a:t>)</a:t>
            </a:r>
            <a:r>
              <a:rPr sz="1400" b="1" spc="-5" dirty="0">
                <a:latin typeface="Arial"/>
                <a:cs typeface="Arial"/>
              </a:rPr>
              <a:t> DECIDE</a:t>
            </a:r>
            <a:endParaRPr sz="1400">
              <a:latin typeface="Arial"/>
              <a:cs typeface="Arial"/>
            </a:endParaRPr>
          </a:p>
          <a:p>
            <a:pPr marR="8255" algn="r">
              <a:lnSpc>
                <a:spcPct val="100000"/>
              </a:lnSpc>
              <a:spcBef>
                <a:spcPts val="1100"/>
              </a:spcBef>
            </a:pPr>
            <a:r>
              <a:rPr sz="1200" spc="-5" dirty="0">
                <a:latin typeface="Arial"/>
                <a:cs typeface="Arial"/>
              </a:rPr>
              <a:t>Analyze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observed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10"/>
              </a:spcBef>
            </a:pPr>
            <a:r>
              <a:rPr sz="1200" dirty="0">
                <a:latin typeface="Arial"/>
                <a:cs typeface="Arial"/>
              </a:rPr>
              <a:t>make</a:t>
            </a:r>
            <a:r>
              <a:rPr sz="1200" spc="-5" dirty="0">
                <a:latin typeface="Arial"/>
                <a:cs typeface="Arial"/>
              </a:rPr>
              <a:t> decision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65990" y="1391708"/>
            <a:ext cx="3012440" cy="3006090"/>
            <a:chOff x="3065990" y="1391708"/>
            <a:chExt cx="3012440" cy="3006090"/>
          </a:xfrm>
        </p:grpSpPr>
        <p:sp>
          <p:nvSpPr>
            <p:cNvPr id="13" name="object 13"/>
            <p:cNvSpPr/>
            <p:nvPr/>
          </p:nvSpPr>
          <p:spPr>
            <a:xfrm>
              <a:off x="5633949" y="3138850"/>
              <a:ext cx="374015" cy="130175"/>
            </a:xfrm>
            <a:custGeom>
              <a:avLst/>
              <a:gdLst/>
              <a:ahLst/>
              <a:cxnLst/>
              <a:rect l="l" t="t" r="r" b="b"/>
              <a:pathLst>
                <a:path w="374014" h="130175">
                  <a:moveTo>
                    <a:pt x="373983" y="12965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6739" y="3237963"/>
              <a:ext cx="81604" cy="816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36565" y="3138850"/>
              <a:ext cx="381635" cy="123189"/>
            </a:xfrm>
            <a:custGeom>
              <a:avLst/>
              <a:gdLst/>
              <a:ahLst/>
              <a:cxnLst/>
              <a:rect l="l" t="t" r="r" b="b"/>
              <a:pathLst>
                <a:path w="381635" h="123189">
                  <a:moveTo>
                    <a:pt x="0" y="123042"/>
                  </a:moveTo>
                  <a:lnTo>
                    <a:pt x="381584" y="0"/>
                  </a:lnTo>
                </a:path>
              </a:pathLst>
            </a:custGeom>
            <a:ln w="1904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5990" y="3230759"/>
              <a:ext cx="81499" cy="814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71877" y="3908175"/>
              <a:ext cx="0" cy="417830"/>
            </a:xfrm>
            <a:custGeom>
              <a:avLst/>
              <a:gdLst/>
              <a:ahLst/>
              <a:cxnLst/>
              <a:rect l="l" t="t" r="r" b="b"/>
              <a:pathLst>
                <a:path h="417829">
                  <a:moveTo>
                    <a:pt x="0" y="41740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145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1015" y="4316050"/>
              <a:ext cx="81724" cy="81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6986" y="1391708"/>
              <a:ext cx="1447317" cy="12328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78423" y="1453621"/>
              <a:ext cx="1304925" cy="1090295"/>
            </a:xfrm>
            <a:custGeom>
              <a:avLst/>
              <a:gdLst/>
              <a:ahLst/>
              <a:cxnLst/>
              <a:rect l="l" t="t" r="r" b="b"/>
              <a:pathLst>
                <a:path w="1304925" h="1090295">
                  <a:moveTo>
                    <a:pt x="1071242" y="1090024"/>
                  </a:moveTo>
                  <a:lnTo>
                    <a:pt x="1058823" y="1042410"/>
                  </a:lnTo>
                  <a:lnTo>
                    <a:pt x="1044428" y="995745"/>
                  </a:lnTo>
                  <a:lnTo>
                    <a:pt x="1028109" y="950069"/>
                  </a:lnTo>
                  <a:lnTo>
                    <a:pt x="1009917" y="905423"/>
                  </a:lnTo>
                  <a:lnTo>
                    <a:pt x="989904" y="861850"/>
                  </a:lnTo>
                  <a:lnTo>
                    <a:pt x="968123" y="819389"/>
                  </a:lnTo>
                  <a:lnTo>
                    <a:pt x="944624" y="778082"/>
                  </a:lnTo>
                  <a:lnTo>
                    <a:pt x="919459" y="737970"/>
                  </a:lnTo>
                  <a:lnTo>
                    <a:pt x="892681" y="699094"/>
                  </a:lnTo>
                  <a:lnTo>
                    <a:pt x="864340" y="661495"/>
                  </a:lnTo>
                  <a:lnTo>
                    <a:pt x="834489" y="625215"/>
                  </a:lnTo>
                  <a:lnTo>
                    <a:pt x="803180" y="590293"/>
                  </a:lnTo>
                  <a:lnTo>
                    <a:pt x="770464" y="556772"/>
                  </a:lnTo>
                  <a:lnTo>
                    <a:pt x="736393" y="524693"/>
                  </a:lnTo>
                  <a:lnTo>
                    <a:pt x="701018" y="494095"/>
                  </a:lnTo>
                  <a:lnTo>
                    <a:pt x="664392" y="465022"/>
                  </a:lnTo>
                  <a:lnTo>
                    <a:pt x="626566" y="437513"/>
                  </a:lnTo>
                  <a:lnTo>
                    <a:pt x="587592" y="411610"/>
                  </a:lnTo>
                  <a:lnTo>
                    <a:pt x="547522" y="387353"/>
                  </a:lnTo>
                  <a:lnTo>
                    <a:pt x="506407" y="364785"/>
                  </a:lnTo>
                  <a:lnTo>
                    <a:pt x="464299" y="343945"/>
                  </a:lnTo>
                  <a:lnTo>
                    <a:pt x="421250" y="324876"/>
                  </a:lnTo>
                  <a:lnTo>
                    <a:pt x="377312" y="307617"/>
                  </a:lnTo>
                  <a:lnTo>
                    <a:pt x="332536" y="292211"/>
                  </a:lnTo>
                  <a:lnTo>
                    <a:pt x="286974" y="278698"/>
                  </a:lnTo>
                  <a:lnTo>
                    <a:pt x="240679" y="267119"/>
                  </a:lnTo>
                  <a:lnTo>
                    <a:pt x="193701" y="257516"/>
                  </a:lnTo>
                  <a:lnTo>
                    <a:pt x="146092" y="249929"/>
                  </a:lnTo>
                  <a:lnTo>
                    <a:pt x="97904" y="244400"/>
                  </a:lnTo>
                  <a:lnTo>
                    <a:pt x="49190" y="240970"/>
                  </a:lnTo>
                  <a:lnTo>
                    <a:pt x="0" y="239679"/>
                  </a:lnTo>
                  <a:lnTo>
                    <a:pt x="1004" y="0"/>
                  </a:lnTo>
                  <a:lnTo>
                    <a:pt x="49873" y="1084"/>
                  </a:lnTo>
                  <a:lnTo>
                    <a:pt x="98364" y="3907"/>
                  </a:lnTo>
                  <a:lnTo>
                    <a:pt x="146444" y="8441"/>
                  </a:lnTo>
                  <a:lnTo>
                    <a:pt x="194078" y="14660"/>
                  </a:lnTo>
                  <a:lnTo>
                    <a:pt x="241232" y="22537"/>
                  </a:lnTo>
                  <a:lnTo>
                    <a:pt x="287873" y="32044"/>
                  </a:lnTo>
                  <a:lnTo>
                    <a:pt x="333965" y="43154"/>
                  </a:lnTo>
                  <a:lnTo>
                    <a:pt x="379475" y="55839"/>
                  </a:lnTo>
                  <a:lnTo>
                    <a:pt x="424368" y="70074"/>
                  </a:lnTo>
                  <a:lnTo>
                    <a:pt x="468611" y="85831"/>
                  </a:lnTo>
                  <a:lnTo>
                    <a:pt x="512169" y="103082"/>
                  </a:lnTo>
                  <a:lnTo>
                    <a:pt x="555008" y="121800"/>
                  </a:lnTo>
                  <a:lnTo>
                    <a:pt x="597093" y="141959"/>
                  </a:lnTo>
                  <a:lnTo>
                    <a:pt x="638392" y="163531"/>
                  </a:lnTo>
                  <a:lnTo>
                    <a:pt x="678868" y="186489"/>
                  </a:lnTo>
                  <a:lnTo>
                    <a:pt x="718489" y="210806"/>
                  </a:lnTo>
                  <a:lnTo>
                    <a:pt x="757220" y="236455"/>
                  </a:lnTo>
                  <a:lnTo>
                    <a:pt x="795026" y="263408"/>
                  </a:lnTo>
                  <a:lnTo>
                    <a:pt x="831875" y="291639"/>
                  </a:lnTo>
                  <a:lnTo>
                    <a:pt x="867731" y="321120"/>
                  </a:lnTo>
                  <a:lnTo>
                    <a:pt x="902560" y="351824"/>
                  </a:lnTo>
                  <a:lnTo>
                    <a:pt x="936328" y="383725"/>
                  </a:lnTo>
                  <a:lnTo>
                    <a:pt x="969001" y="416794"/>
                  </a:lnTo>
                  <a:lnTo>
                    <a:pt x="1000545" y="451006"/>
                  </a:lnTo>
                  <a:lnTo>
                    <a:pt x="1030925" y="486332"/>
                  </a:lnTo>
                  <a:lnTo>
                    <a:pt x="1060108" y="522745"/>
                  </a:lnTo>
                  <a:lnTo>
                    <a:pt x="1088059" y="560219"/>
                  </a:lnTo>
                  <a:lnTo>
                    <a:pt x="1114743" y="598726"/>
                  </a:lnTo>
                  <a:lnTo>
                    <a:pt x="1140128" y="638240"/>
                  </a:lnTo>
                  <a:lnTo>
                    <a:pt x="1164178" y="678732"/>
                  </a:lnTo>
                  <a:lnTo>
                    <a:pt x="1186860" y="720176"/>
                  </a:lnTo>
                  <a:lnTo>
                    <a:pt x="1208139" y="762545"/>
                  </a:lnTo>
                  <a:lnTo>
                    <a:pt x="1227981" y="805812"/>
                  </a:lnTo>
                  <a:lnTo>
                    <a:pt x="1246352" y="849949"/>
                  </a:lnTo>
                  <a:lnTo>
                    <a:pt x="1263218" y="894929"/>
                  </a:lnTo>
                  <a:lnTo>
                    <a:pt x="1278544" y="940726"/>
                  </a:lnTo>
                  <a:lnTo>
                    <a:pt x="1292297" y="987312"/>
                  </a:lnTo>
                  <a:lnTo>
                    <a:pt x="1304441" y="1034659"/>
                  </a:lnTo>
                  <a:lnTo>
                    <a:pt x="1071242" y="1090024"/>
                  </a:lnTo>
                  <a:close/>
                </a:path>
              </a:pathLst>
            </a:custGeom>
            <a:solidFill>
              <a:srgbClr val="14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3519" y="2415591"/>
              <a:ext cx="832399" cy="15461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234956" y="2477503"/>
              <a:ext cx="689610" cy="1403350"/>
            </a:xfrm>
            <a:custGeom>
              <a:avLst/>
              <a:gdLst/>
              <a:ahLst/>
              <a:cxnLst/>
              <a:rect l="l" t="t" r="r" b="b"/>
              <a:pathLst>
                <a:path w="689610" h="1403350">
                  <a:moveTo>
                    <a:pt x="141163" y="1403295"/>
                  </a:moveTo>
                  <a:lnTo>
                    <a:pt x="0" y="1211306"/>
                  </a:lnTo>
                  <a:lnTo>
                    <a:pt x="39217" y="1181105"/>
                  </a:lnTo>
                  <a:lnTo>
                    <a:pt x="76808" y="1149398"/>
                  </a:lnTo>
                  <a:lnTo>
                    <a:pt x="112750" y="1116251"/>
                  </a:lnTo>
                  <a:lnTo>
                    <a:pt x="147019" y="1081729"/>
                  </a:lnTo>
                  <a:lnTo>
                    <a:pt x="179591" y="1045895"/>
                  </a:lnTo>
                  <a:lnTo>
                    <a:pt x="210444" y="1008815"/>
                  </a:lnTo>
                  <a:lnTo>
                    <a:pt x="239553" y="970553"/>
                  </a:lnTo>
                  <a:lnTo>
                    <a:pt x="266895" y="931173"/>
                  </a:lnTo>
                  <a:lnTo>
                    <a:pt x="292446" y="890741"/>
                  </a:lnTo>
                  <a:lnTo>
                    <a:pt x="316184" y="849321"/>
                  </a:lnTo>
                  <a:lnTo>
                    <a:pt x="338085" y="806978"/>
                  </a:lnTo>
                  <a:lnTo>
                    <a:pt x="358124" y="763775"/>
                  </a:lnTo>
                  <a:lnTo>
                    <a:pt x="376280" y="719779"/>
                  </a:lnTo>
                  <a:lnTo>
                    <a:pt x="392528" y="675053"/>
                  </a:lnTo>
                  <a:lnTo>
                    <a:pt x="406844" y="629661"/>
                  </a:lnTo>
                  <a:lnTo>
                    <a:pt x="419206" y="583670"/>
                  </a:lnTo>
                  <a:lnTo>
                    <a:pt x="429590" y="537143"/>
                  </a:lnTo>
                  <a:lnTo>
                    <a:pt x="437972" y="490144"/>
                  </a:lnTo>
                  <a:lnTo>
                    <a:pt x="444329" y="442739"/>
                  </a:lnTo>
                  <a:lnTo>
                    <a:pt x="448637" y="394993"/>
                  </a:lnTo>
                  <a:lnTo>
                    <a:pt x="450874" y="346968"/>
                  </a:lnTo>
                  <a:lnTo>
                    <a:pt x="451015" y="298732"/>
                  </a:lnTo>
                  <a:lnTo>
                    <a:pt x="449037" y="250347"/>
                  </a:lnTo>
                  <a:lnTo>
                    <a:pt x="444916" y="201878"/>
                  </a:lnTo>
                  <a:lnTo>
                    <a:pt x="438630" y="153391"/>
                  </a:lnTo>
                  <a:lnTo>
                    <a:pt x="430154" y="104950"/>
                  </a:lnTo>
                  <a:lnTo>
                    <a:pt x="419465" y="56618"/>
                  </a:lnTo>
                  <a:lnTo>
                    <a:pt x="650941" y="0"/>
                  </a:lnTo>
                  <a:lnTo>
                    <a:pt x="661770" y="48045"/>
                  </a:lnTo>
                  <a:lnTo>
                    <a:pt x="670796" y="96189"/>
                  </a:lnTo>
                  <a:lnTo>
                    <a:pt x="678033" y="144390"/>
                  </a:lnTo>
                  <a:lnTo>
                    <a:pt x="683498" y="192604"/>
                  </a:lnTo>
                  <a:lnTo>
                    <a:pt x="687205" y="240789"/>
                  </a:lnTo>
                  <a:lnTo>
                    <a:pt x="689172" y="288901"/>
                  </a:lnTo>
                  <a:lnTo>
                    <a:pt x="689413" y="336897"/>
                  </a:lnTo>
                  <a:lnTo>
                    <a:pt x="687944" y="384735"/>
                  </a:lnTo>
                  <a:lnTo>
                    <a:pt x="684780" y="432370"/>
                  </a:lnTo>
                  <a:lnTo>
                    <a:pt x="679938" y="479761"/>
                  </a:lnTo>
                  <a:lnTo>
                    <a:pt x="673433" y="526865"/>
                  </a:lnTo>
                  <a:lnTo>
                    <a:pt x="665280" y="573637"/>
                  </a:lnTo>
                  <a:lnTo>
                    <a:pt x="655495" y="620036"/>
                  </a:lnTo>
                  <a:lnTo>
                    <a:pt x="644094" y="666018"/>
                  </a:lnTo>
                  <a:lnTo>
                    <a:pt x="631092" y="711541"/>
                  </a:lnTo>
                  <a:lnTo>
                    <a:pt x="616506" y="756560"/>
                  </a:lnTo>
                  <a:lnTo>
                    <a:pt x="600350" y="801034"/>
                  </a:lnTo>
                  <a:lnTo>
                    <a:pt x="582640" y="844919"/>
                  </a:lnTo>
                  <a:lnTo>
                    <a:pt x="563392" y="888173"/>
                  </a:lnTo>
                  <a:lnTo>
                    <a:pt x="542621" y="930751"/>
                  </a:lnTo>
                  <a:lnTo>
                    <a:pt x="520344" y="972612"/>
                  </a:lnTo>
                  <a:lnTo>
                    <a:pt x="496575" y="1013712"/>
                  </a:lnTo>
                  <a:lnTo>
                    <a:pt x="471331" y="1054008"/>
                  </a:lnTo>
                  <a:lnTo>
                    <a:pt x="444626" y="1093457"/>
                  </a:lnTo>
                  <a:lnTo>
                    <a:pt x="416478" y="1132016"/>
                  </a:lnTo>
                  <a:lnTo>
                    <a:pt x="386900" y="1169642"/>
                  </a:lnTo>
                  <a:lnTo>
                    <a:pt x="355909" y="1206293"/>
                  </a:lnTo>
                  <a:lnTo>
                    <a:pt x="323521" y="1241925"/>
                  </a:lnTo>
                  <a:lnTo>
                    <a:pt x="289751" y="1276495"/>
                  </a:lnTo>
                  <a:lnTo>
                    <a:pt x="254614" y="1309960"/>
                  </a:lnTo>
                  <a:lnTo>
                    <a:pt x="218127" y="1342277"/>
                  </a:lnTo>
                  <a:lnTo>
                    <a:pt x="180305" y="1373403"/>
                  </a:lnTo>
                  <a:lnTo>
                    <a:pt x="141163" y="1403295"/>
                  </a:lnTo>
                  <a:close/>
                </a:path>
              </a:pathLst>
            </a:custGeom>
            <a:solidFill>
              <a:srgbClr val="249B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58847" y="3019263"/>
            <a:ext cx="1861185" cy="98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2)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SETUP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890"/>
              </a:spcBef>
            </a:pPr>
            <a:r>
              <a:rPr sz="1200" spc="-5" dirty="0">
                <a:latin typeface="Arial"/>
                <a:cs typeface="Arial"/>
              </a:rPr>
              <a:t>Analyze experiment needs,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setup </a:t>
            </a:r>
            <a:r>
              <a:rPr sz="1200" spc="-5" dirty="0">
                <a:latin typeface="Arial"/>
                <a:cs typeface="Arial"/>
              </a:rPr>
              <a:t>experiment and test </a:t>
            </a:r>
            <a:r>
              <a:rPr sz="1200" dirty="0">
                <a:latin typeface="Arial"/>
                <a:cs typeface="Arial"/>
              </a:rPr>
              <a:t> setup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46691" y="3004763"/>
            <a:ext cx="1338580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4</a:t>
            </a:r>
            <a:r>
              <a:rPr sz="1400" b="1" dirty="0">
                <a:latin typeface="Arial"/>
                <a:cs typeface="Arial"/>
              </a:rPr>
              <a:t>)</a:t>
            </a:r>
            <a:r>
              <a:rPr sz="1400" b="1" spc="-5" dirty="0">
                <a:latin typeface="Arial"/>
                <a:cs typeface="Arial"/>
              </a:rPr>
              <a:t> COLLECT</a:t>
            </a:r>
            <a:endParaRPr sz="1400">
              <a:latin typeface="Arial"/>
              <a:cs typeface="Arial"/>
            </a:endParaRPr>
          </a:p>
          <a:p>
            <a:pPr marL="198755" marR="5715" indent="-186690">
              <a:lnSpc>
                <a:spcPct val="114599"/>
              </a:lnSpc>
              <a:spcBef>
                <a:spcPts val="890"/>
              </a:spcBef>
            </a:pPr>
            <a:r>
              <a:rPr sz="1200" spc="-5" dirty="0">
                <a:latin typeface="Arial"/>
                <a:cs typeface="Arial"/>
              </a:rPr>
              <a:t>Collect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monitor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observatio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 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86598" y="4442413"/>
            <a:ext cx="135445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3)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200" spc="-5" dirty="0">
                <a:latin typeface="Arial"/>
                <a:cs typeface="Arial"/>
              </a:rPr>
              <a:t>Run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67221" y="2524023"/>
            <a:ext cx="141351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5080" indent="-316230">
              <a:lnSpc>
                <a:spcPct val="1161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20202"/>
                </a:solidFill>
                <a:latin typeface="Arial"/>
                <a:cs typeface="Arial"/>
              </a:rPr>
              <a:t>Experimentation  Lifecycle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39609" y="1319353"/>
            <a:ext cx="2851785" cy="2908300"/>
            <a:chOff x="3139609" y="1319353"/>
            <a:chExt cx="2851785" cy="2908300"/>
          </a:xfrm>
        </p:grpSpPr>
        <p:sp>
          <p:nvSpPr>
            <p:cNvPr id="28" name="object 28"/>
            <p:cNvSpPr/>
            <p:nvPr/>
          </p:nvSpPr>
          <p:spPr>
            <a:xfrm>
              <a:off x="5502635" y="2327254"/>
              <a:ext cx="488950" cy="323850"/>
            </a:xfrm>
            <a:custGeom>
              <a:avLst/>
              <a:gdLst/>
              <a:ahLst/>
              <a:cxnLst/>
              <a:rect l="l" t="t" r="r" b="b"/>
              <a:pathLst>
                <a:path w="488950" h="323850">
                  <a:moveTo>
                    <a:pt x="323699" y="323699"/>
                  </a:moveTo>
                  <a:lnTo>
                    <a:pt x="0" y="158999"/>
                  </a:lnTo>
                  <a:lnTo>
                    <a:pt x="488399" y="0"/>
                  </a:lnTo>
                  <a:lnTo>
                    <a:pt x="323699" y="323699"/>
                  </a:lnTo>
                  <a:close/>
                </a:path>
              </a:pathLst>
            </a:custGeom>
            <a:solidFill>
              <a:srgbClr val="14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2716" y="1387733"/>
              <a:ext cx="1466442" cy="11899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274153" y="1449849"/>
              <a:ext cx="1323975" cy="1047115"/>
            </a:xfrm>
            <a:custGeom>
              <a:avLst/>
              <a:gdLst/>
              <a:ahLst/>
              <a:cxnLst/>
              <a:rect l="l" t="t" r="r" b="b"/>
              <a:pathLst>
                <a:path w="1323975" h="1047114">
                  <a:moveTo>
                    <a:pt x="229602" y="1046898"/>
                  </a:moveTo>
                  <a:lnTo>
                    <a:pt x="0" y="982128"/>
                  </a:lnTo>
                  <a:lnTo>
                    <a:pt x="14321" y="934682"/>
                  </a:lnTo>
                  <a:lnTo>
                    <a:pt x="30260" y="888082"/>
                  </a:lnTo>
                  <a:lnTo>
                    <a:pt x="47780" y="842354"/>
                  </a:lnTo>
                  <a:lnTo>
                    <a:pt x="66845" y="797526"/>
                  </a:lnTo>
                  <a:lnTo>
                    <a:pt x="87417" y="753624"/>
                  </a:lnTo>
                  <a:lnTo>
                    <a:pt x="109461" y="710676"/>
                  </a:lnTo>
                  <a:lnTo>
                    <a:pt x="132940" y="668709"/>
                  </a:lnTo>
                  <a:lnTo>
                    <a:pt x="157817" y="627750"/>
                  </a:lnTo>
                  <a:lnTo>
                    <a:pt x="184056" y="587825"/>
                  </a:lnTo>
                  <a:lnTo>
                    <a:pt x="211620" y="548963"/>
                  </a:lnTo>
                  <a:lnTo>
                    <a:pt x="240474" y="511190"/>
                  </a:lnTo>
                  <a:lnTo>
                    <a:pt x="270580" y="474533"/>
                  </a:lnTo>
                  <a:lnTo>
                    <a:pt x="301902" y="439019"/>
                  </a:lnTo>
                  <a:lnTo>
                    <a:pt x="334403" y="404675"/>
                  </a:lnTo>
                  <a:lnTo>
                    <a:pt x="368048" y="371529"/>
                  </a:lnTo>
                  <a:lnTo>
                    <a:pt x="402799" y="339608"/>
                  </a:lnTo>
                  <a:lnTo>
                    <a:pt x="438620" y="308937"/>
                  </a:lnTo>
                  <a:lnTo>
                    <a:pt x="475475" y="279546"/>
                  </a:lnTo>
                  <a:lnTo>
                    <a:pt x="513327" y="251460"/>
                  </a:lnTo>
                  <a:lnTo>
                    <a:pt x="552139" y="224707"/>
                  </a:lnTo>
                  <a:lnTo>
                    <a:pt x="591876" y="199313"/>
                  </a:lnTo>
                  <a:lnTo>
                    <a:pt x="632500" y="175307"/>
                  </a:lnTo>
                  <a:lnTo>
                    <a:pt x="673976" y="152714"/>
                  </a:lnTo>
                  <a:lnTo>
                    <a:pt x="716266" y="131563"/>
                  </a:lnTo>
                  <a:lnTo>
                    <a:pt x="759334" y="111879"/>
                  </a:lnTo>
                  <a:lnTo>
                    <a:pt x="803144" y="93691"/>
                  </a:lnTo>
                  <a:lnTo>
                    <a:pt x="847659" y="77025"/>
                  </a:lnTo>
                  <a:lnTo>
                    <a:pt x="892842" y="61908"/>
                  </a:lnTo>
                  <a:lnTo>
                    <a:pt x="938658" y="48368"/>
                  </a:lnTo>
                  <a:lnTo>
                    <a:pt x="985070" y="36431"/>
                  </a:lnTo>
                  <a:lnTo>
                    <a:pt x="1032041" y="26125"/>
                  </a:lnTo>
                  <a:lnTo>
                    <a:pt x="1079534" y="17476"/>
                  </a:lnTo>
                  <a:lnTo>
                    <a:pt x="1127514" y="10512"/>
                  </a:lnTo>
                  <a:lnTo>
                    <a:pt x="1175944" y="5260"/>
                  </a:lnTo>
                  <a:lnTo>
                    <a:pt x="1224787" y="1747"/>
                  </a:lnTo>
                  <a:lnTo>
                    <a:pt x="1274007" y="0"/>
                  </a:lnTo>
                  <a:lnTo>
                    <a:pt x="1323567" y="45"/>
                  </a:lnTo>
                  <a:lnTo>
                    <a:pt x="1319004" y="238565"/>
                  </a:lnTo>
                  <a:lnTo>
                    <a:pt x="1270349" y="238691"/>
                  </a:lnTo>
                  <a:lnTo>
                    <a:pt x="1222100" y="240914"/>
                  </a:lnTo>
                  <a:lnTo>
                    <a:pt x="1174310" y="245195"/>
                  </a:lnTo>
                  <a:lnTo>
                    <a:pt x="1127029" y="251496"/>
                  </a:lnTo>
                  <a:lnTo>
                    <a:pt x="1080309" y="259780"/>
                  </a:lnTo>
                  <a:lnTo>
                    <a:pt x="1034201" y="270008"/>
                  </a:lnTo>
                  <a:lnTo>
                    <a:pt x="988755" y="282143"/>
                  </a:lnTo>
                  <a:lnTo>
                    <a:pt x="944023" y="296147"/>
                  </a:lnTo>
                  <a:lnTo>
                    <a:pt x="900055" y="311982"/>
                  </a:lnTo>
                  <a:lnTo>
                    <a:pt x="856903" y="329610"/>
                  </a:lnTo>
                  <a:lnTo>
                    <a:pt x="814618" y="348993"/>
                  </a:lnTo>
                  <a:lnTo>
                    <a:pt x="773252" y="370094"/>
                  </a:lnTo>
                  <a:lnTo>
                    <a:pt x="732854" y="392874"/>
                  </a:lnTo>
                  <a:lnTo>
                    <a:pt x="693476" y="417295"/>
                  </a:lnTo>
                  <a:lnTo>
                    <a:pt x="655169" y="443320"/>
                  </a:lnTo>
                  <a:lnTo>
                    <a:pt x="617985" y="470911"/>
                  </a:lnTo>
                  <a:lnTo>
                    <a:pt x="581973" y="500030"/>
                  </a:lnTo>
                  <a:lnTo>
                    <a:pt x="547187" y="530638"/>
                  </a:lnTo>
                  <a:lnTo>
                    <a:pt x="513675" y="562699"/>
                  </a:lnTo>
                  <a:lnTo>
                    <a:pt x="481490" y="596174"/>
                  </a:lnTo>
                  <a:lnTo>
                    <a:pt x="450682" y="631025"/>
                  </a:lnTo>
                  <a:lnTo>
                    <a:pt x="421303" y="667214"/>
                  </a:lnTo>
                  <a:lnTo>
                    <a:pt x="393404" y="704705"/>
                  </a:lnTo>
                  <a:lnTo>
                    <a:pt x="367035" y="743457"/>
                  </a:lnTo>
                  <a:lnTo>
                    <a:pt x="342248" y="783435"/>
                  </a:lnTo>
                  <a:lnTo>
                    <a:pt x="319094" y="824599"/>
                  </a:lnTo>
                  <a:lnTo>
                    <a:pt x="297623" y="866912"/>
                  </a:lnTo>
                  <a:lnTo>
                    <a:pt x="277888" y="910337"/>
                  </a:lnTo>
                  <a:lnTo>
                    <a:pt x="259939" y="954834"/>
                  </a:lnTo>
                  <a:lnTo>
                    <a:pt x="243826" y="1000367"/>
                  </a:lnTo>
                  <a:lnTo>
                    <a:pt x="229602" y="1046898"/>
                  </a:lnTo>
                  <a:close/>
                </a:path>
              </a:pathLst>
            </a:custGeom>
            <a:solidFill>
              <a:srgbClr val="83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9609" y="2270245"/>
              <a:ext cx="848112" cy="169777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15875" y="2336919"/>
              <a:ext cx="695960" cy="1545590"/>
            </a:xfrm>
            <a:custGeom>
              <a:avLst/>
              <a:gdLst/>
              <a:ahLst/>
              <a:cxnLst/>
              <a:rect l="l" t="t" r="r" b="b"/>
              <a:pathLst>
                <a:path w="695960" h="1545589">
                  <a:moveTo>
                    <a:pt x="546528" y="1545378"/>
                  </a:moveTo>
                  <a:lnTo>
                    <a:pt x="507133" y="1515183"/>
                  </a:lnTo>
                  <a:lnTo>
                    <a:pt x="469102" y="1483760"/>
                  </a:lnTo>
                  <a:lnTo>
                    <a:pt x="432449" y="1451154"/>
                  </a:lnTo>
                  <a:lnTo>
                    <a:pt x="397186" y="1417408"/>
                  </a:lnTo>
                  <a:lnTo>
                    <a:pt x="363326" y="1382567"/>
                  </a:lnTo>
                  <a:lnTo>
                    <a:pt x="330884" y="1346675"/>
                  </a:lnTo>
                  <a:lnTo>
                    <a:pt x="299871" y="1309776"/>
                  </a:lnTo>
                  <a:lnTo>
                    <a:pt x="270302" y="1271913"/>
                  </a:lnTo>
                  <a:lnTo>
                    <a:pt x="242190" y="1233133"/>
                  </a:lnTo>
                  <a:lnTo>
                    <a:pt x="215547" y="1193477"/>
                  </a:lnTo>
                  <a:lnTo>
                    <a:pt x="190388" y="1152991"/>
                  </a:lnTo>
                  <a:lnTo>
                    <a:pt x="166726" y="1111719"/>
                  </a:lnTo>
                  <a:lnTo>
                    <a:pt x="144573" y="1069704"/>
                  </a:lnTo>
                  <a:lnTo>
                    <a:pt x="123942" y="1026991"/>
                  </a:lnTo>
                  <a:lnTo>
                    <a:pt x="104849" y="983624"/>
                  </a:lnTo>
                  <a:lnTo>
                    <a:pt x="87304" y="939648"/>
                  </a:lnTo>
                  <a:lnTo>
                    <a:pt x="71323" y="895105"/>
                  </a:lnTo>
                  <a:lnTo>
                    <a:pt x="56917" y="850041"/>
                  </a:lnTo>
                  <a:lnTo>
                    <a:pt x="44101" y="804500"/>
                  </a:lnTo>
                  <a:lnTo>
                    <a:pt x="32887" y="758525"/>
                  </a:lnTo>
                  <a:lnTo>
                    <a:pt x="23289" y="712161"/>
                  </a:lnTo>
                  <a:lnTo>
                    <a:pt x="15320" y="665452"/>
                  </a:lnTo>
                  <a:lnTo>
                    <a:pt x="8993" y="618441"/>
                  </a:lnTo>
                  <a:lnTo>
                    <a:pt x="4322" y="571174"/>
                  </a:lnTo>
                  <a:lnTo>
                    <a:pt x="1320" y="523695"/>
                  </a:lnTo>
                  <a:lnTo>
                    <a:pt x="0" y="476046"/>
                  </a:lnTo>
                  <a:lnTo>
                    <a:pt x="375" y="428274"/>
                  </a:lnTo>
                  <a:lnTo>
                    <a:pt x="2458" y="380421"/>
                  </a:lnTo>
                  <a:lnTo>
                    <a:pt x="6264" y="332531"/>
                  </a:lnTo>
                  <a:lnTo>
                    <a:pt x="11804" y="284650"/>
                  </a:lnTo>
                  <a:lnTo>
                    <a:pt x="19093" y="236821"/>
                  </a:lnTo>
                  <a:lnTo>
                    <a:pt x="28144" y="189088"/>
                  </a:lnTo>
                  <a:lnTo>
                    <a:pt x="38969" y="141495"/>
                  </a:lnTo>
                  <a:lnTo>
                    <a:pt x="51583" y="94086"/>
                  </a:lnTo>
                  <a:lnTo>
                    <a:pt x="65998" y="46907"/>
                  </a:lnTo>
                  <a:lnTo>
                    <a:pt x="82227" y="0"/>
                  </a:lnTo>
                  <a:lnTo>
                    <a:pt x="318039" y="86451"/>
                  </a:lnTo>
                  <a:lnTo>
                    <a:pt x="302377" y="132257"/>
                  </a:lnTo>
                  <a:lnTo>
                    <a:pt x="288838" y="178372"/>
                  </a:lnTo>
                  <a:lnTo>
                    <a:pt x="277402" y="224735"/>
                  </a:lnTo>
                  <a:lnTo>
                    <a:pt x="268050" y="271282"/>
                  </a:lnTo>
                  <a:lnTo>
                    <a:pt x="260765" y="317952"/>
                  </a:lnTo>
                  <a:lnTo>
                    <a:pt x="255528" y="364683"/>
                  </a:lnTo>
                  <a:lnTo>
                    <a:pt x="252319" y="411413"/>
                  </a:lnTo>
                  <a:lnTo>
                    <a:pt x="251121" y="458080"/>
                  </a:lnTo>
                  <a:lnTo>
                    <a:pt x="251914" y="504622"/>
                  </a:lnTo>
                  <a:lnTo>
                    <a:pt x="254680" y="550976"/>
                  </a:lnTo>
                  <a:lnTo>
                    <a:pt x="259401" y="597082"/>
                  </a:lnTo>
                  <a:lnTo>
                    <a:pt x="266057" y="642876"/>
                  </a:lnTo>
                  <a:lnTo>
                    <a:pt x="274631" y="688298"/>
                  </a:lnTo>
                  <a:lnTo>
                    <a:pt x="285103" y="733284"/>
                  </a:lnTo>
                  <a:lnTo>
                    <a:pt x="297455" y="777773"/>
                  </a:lnTo>
                  <a:lnTo>
                    <a:pt x="311668" y="821703"/>
                  </a:lnTo>
                  <a:lnTo>
                    <a:pt x="327723" y="865011"/>
                  </a:lnTo>
                  <a:lnTo>
                    <a:pt x="345603" y="907637"/>
                  </a:lnTo>
                  <a:lnTo>
                    <a:pt x="365288" y="949517"/>
                  </a:lnTo>
                  <a:lnTo>
                    <a:pt x="386760" y="990590"/>
                  </a:lnTo>
                  <a:lnTo>
                    <a:pt x="409999" y="1030794"/>
                  </a:lnTo>
                  <a:lnTo>
                    <a:pt x="434989" y="1070066"/>
                  </a:lnTo>
                  <a:lnTo>
                    <a:pt x="461709" y="1108345"/>
                  </a:lnTo>
                  <a:lnTo>
                    <a:pt x="490141" y="1145569"/>
                  </a:lnTo>
                  <a:lnTo>
                    <a:pt x="520266" y="1181675"/>
                  </a:lnTo>
                  <a:lnTo>
                    <a:pt x="552067" y="1216602"/>
                  </a:lnTo>
                  <a:lnTo>
                    <a:pt x="585524" y="1250288"/>
                  </a:lnTo>
                  <a:lnTo>
                    <a:pt x="620618" y="1282670"/>
                  </a:lnTo>
                  <a:lnTo>
                    <a:pt x="657331" y="1313687"/>
                  </a:lnTo>
                  <a:lnTo>
                    <a:pt x="695645" y="1343276"/>
                  </a:lnTo>
                  <a:lnTo>
                    <a:pt x="546528" y="1545378"/>
                  </a:lnTo>
                  <a:close/>
                </a:path>
              </a:pathLst>
            </a:custGeom>
            <a:solidFill>
              <a:srgbClr val="249B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15875" y="2336919"/>
              <a:ext cx="695960" cy="1545590"/>
            </a:xfrm>
            <a:custGeom>
              <a:avLst/>
              <a:gdLst/>
              <a:ahLst/>
              <a:cxnLst/>
              <a:rect l="l" t="t" r="r" b="b"/>
              <a:pathLst>
                <a:path w="695960" h="1545589">
                  <a:moveTo>
                    <a:pt x="546528" y="1545378"/>
                  </a:moveTo>
                  <a:lnTo>
                    <a:pt x="507133" y="1515183"/>
                  </a:lnTo>
                  <a:lnTo>
                    <a:pt x="469102" y="1483760"/>
                  </a:lnTo>
                  <a:lnTo>
                    <a:pt x="432449" y="1451154"/>
                  </a:lnTo>
                  <a:lnTo>
                    <a:pt x="397186" y="1417408"/>
                  </a:lnTo>
                  <a:lnTo>
                    <a:pt x="363326" y="1382567"/>
                  </a:lnTo>
                  <a:lnTo>
                    <a:pt x="330884" y="1346675"/>
                  </a:lnTo>
                  <a:lnTo>
                    <a:pt x="299871" y="1309776"/>
                  </a:lnTo>
                  <a:lnTo>
                    <a:pt x="270302" y="1271913"/>
                  </a:lnTo>
                  <a:lnTo>
                    <a:pt x="242190" y="1233133"/>
                  </a:lnTo>
                  <a:lnTo>
                    <a:pt x="215547" y="1193477"/>
                  </a:lnTo>
                  <a:lnTo>
                    <a:pt x="190388" y="1152991"/>
                  </a:lnTo>
                  <a:lnTo>
                    <a:pt x="166726" y="1111719"/>
                  </a:lnTo>
                  <a:lnTo>
                    <a:pt x="144573" y="1069704"/>
                  </a:lnTo>
                  <a:lnTo>
                    <a:pt x="123942" y="1026991"/>
                  </a:lnTo>
                  <a:lnTo>
                    <a:pt x="104849" y="983624"/>
                  </a:lnTo>
                  <a:lnTo>
                    <a:pt x="87304" y="939648"/>
                  </a:lnTo>
                  <a:lnTo>
                    <a:pt x="71323" y="895105"/>
                  </a:lnTo>
                  <a:lnTo>
                    <a:pt x="56917" y="850041"/>
                  </a:lnTo>
                  <a:lnTo>
                    <a:pt x="44101" y="804500"/>
                  </a:lnTo>
                  <a:lnTo>
                    <a:pt x="32887" y="758525"/>
                  </a:lnTo>
                  <a:lnTo>
                    <a:pt x="23289" y="712161"/>
                  </a:lnTo>
                  <a:lnTo>
                    <a:pt x="15320" y="665452"/>
                  </a:lnTo>
                  <a:lnTo>
                    <a:pt x="8993" y="618441"/>
                  </a:lnTo>
                  <a:lnTo>
                    <a:pt x="4322" y="571174"/>
                  </a:lnTo>
                  <a:lnTo>
                    <a:pt x="1320" y="523695"/>
                  </a:lnTo>
                  <a:lnTo>
                    <a:pt x="0" y="476046"/>
                  </a:lnTo>
                  <a:lnTo>
                    <a:pt x="375" y="428274"/>
                  </a:lnTo>
                  <a:lnTo>
                    <a:pt x="2458" y="380421"/>
                  </a:lnTo>
                  <a:lnTo>
                    <a:pt x="6264" y="332531"/>
                  </a:lnTo>
                  <a:lnTo>
                    <a:pt x="11804" y="284650"/>
                  </a:lnTo>
                  <a:lnTo>
                    <a:pt x="19093" y="236821"/>
                  </a:lnTo>
                  <a:lnTo>
                    <a:pt x="28144" y="189088"/>
                  </a:lnTo>
                  <a:lnTo>
                    <a:pt x="38969" y="141495"/>
                  </a:lnTo>
                  <a:lnTo>
                    <a:pt x="51583" y="94086"/>
                  </a:lnTo>
                  <a:lnTo>
                    <a:pt x="65998" y="46907"/>
                  </a:lnTo>
                  <a:lnTo>
                    <a:pt x="82227" y="0"/>
                  </a:lnTo>
                  <a:lnTo>
                    <a:pt x="318039" y="86451"/>
                  </a:lnTo>
                  <a:lnTo>
                    <a:pt x="302377" y="132257"/>
                  </a:lnTo>
                  <a:lnTo>
                    <a:pt x="288838" y="178372"/>
                  </a:lnTo>
                  <a:lnTo>
                    <a:pt x="277402" y="224735"/>
                  </a:lnTo>
                  <a:lnTo>
                    <a:pt x="268050" y="271282"/>
                  </a:lnTo>
                  <a:lnTo>
                    <a:pt x="260765" y="317952"/>
                  </a:lnTo>
                  <a:lnTo>
                    <a:pt x="255528" y="364683"/>
                  </a:lnTo>
                  <a:lnTo>
                    <a:pt x="252319" y="411413"/>
                  </a:lnTo>
                  <a:lnTo>
                    <a:pt x="251121" y="458080"/>
                  </a:lnTo>
                  <a:lnTo>
                    <a:pt x="251914" y="504622"/>
                  </a:lnTo>
                  <a:lnTo>
                    <a:pt x="254680" y="550976"/>
                  </a:lnTo>
                  <a:lnTo>
                    <a:pt x="259401" y="597082"/>
                  </a:lnTo>
                  <a:lnTo>
                    <a:pt x="266057" y="642876"/>
                  </a:lnTo>
                  <a:lnTo>
                    <a:pt x="274631" y="688298"/>
                  </a:lnTo>
                  <a:lnTo>
                    <a:pt x="285103" y="733284"/>
                  </a:lnTo>
                  <a:lnTo>
                    <a:pt x="297455" y="777773"/>
                  </a:lnTo>
                  <a:lnTo>
                    <a:pt x="311668" y="821703"/>
                  </a:lnTo>
                  <a:lnTo>
                    <a:pt x="327723" y="865011"/>
                  </a:lnTo>
                  <a:lnTo>
                    <a:pt x="345603" y="907637"/>
                  </a:lnTo>
                  <a:lnTo>
                    <a:pt x="365288" y="949517"/>
                  </a:lnTo>
                  <a:lnTo>
                    <a:pt x="386760" y="990590"/>
                  </a:lnTo>
                  <a:lnTo>
                    <a:pt x="409999" y="1030794"/>
                  </a:lnTo>
                  <a:lnTo>
                    <a:pt x="434989" y="1070066"/>
                  </a:lnTo>
                  <a:lnTo>
                    <a:pt x="461709" y="1108345"/>
                  </a:lnTo>
                  <a:lnTo>
                    <a:pt x="490141" y="1145569"/>
                  </a:lnTo>
                  <a:lnTo>
                    <a:pt x="520266" y="1181675"/>
                  </a:lnTo>
                  <a:lnTo>
                    <a:pt x="552067" y="1216602"/>
                  </a:lnTo>
                  <a:lnTo>
                    <a:pt x="585524" y="1250288"/>
                  </a:lnTo>
                  <a:lnTo>
                    <a:pt x="620618" y="1282670"/>
                  </a:lnTo>
                  <a:lnTo>
                    <a:pt x="657331" y="1313687"/>
                  </a:lnTo>
                  <a:lnTo>
                    <a:pt x="695645" y="1343276"/>
                  </a:lnTo>
                  <a:lnTo>
                    <a:pt x="546528" y="1545378"/>
                  </a:lnTo>
                  <a:close/>
                </a:path>
              </a:pathLst>
            </a:custGeom>
            <a:ln w="9524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7525" y="3611171"/>
              <a:ext cx="1707082" cy="6163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38963" y="3673084"/>
              <a:ext cx="1564640" cy="473709"/>
            </a:xfrm>
            <a:custGeom>
              <a:avLst/>
              <a:gdLst/>
              <a:ahLst/>
              <a:cxnLst/>
              <a:rect l="l" t="t" r="r" b="b"/>
              <a:pathLst>
                <a:path w="1564639" h="473710">
                  <a:moveTo>
                    <a:pt x="843441" y="473310"/>
                  </a:moveTo>
                  <a:lnTo>
                    <a:pt x="796413" y="473228"/>
                  </a:lnTo>
                  <a:lnTo>
                    <a:pt x="749423" y="471507"/>
                  </a:lnTo>
                  <a:lnTo>
                    <a:pt x="702515" y="468147"/>
                  </a:lnTo>
                  <a:lnTo>
                    <a:pt x="655735" y="463152"/>
                  </a:lnTo>
                  <a:lnTo>
                    <a:pt x="609127" y="456521"/>
                  </a:lnTo>
                  <a:lnTo>
                    <a:pt x="562737" y="448257"/>
                  </a:lnTo>
                  <a:lnTo>
                    <a:pt x="516611" y="438362"/>
                  </a:lnTo>
                  <a:lnTo>
                    <a:pt x="470792" y="426837"/>
                  </a:lnTo>
                  <a:lnTo>
                    <a:pt x="425326" y="413684"/>
                  </a:lnTo>
                  <a:lnTo>
                    <a:pt x="380258" y="398905"/>
                  </a:lnTo>
                  <a:lnTo>
                    <a:pt x="335634" y="382501"/>
                  </a:lnTo>
                  <a:lnTo>
                    <a:pt x="291497" y="364473"/>
                  </a:lnTo>
                  <a:lnTo>
                    <a:pt x="247894" y="344824"/>
                  </a:lnTo>
                  <a:lnTo>
                    <a:pt x="204870" y="323555"/>
                  </a:lnTo>
                  <a:lnTo>
                    <a:pt x="162468" y="300668"/>
                  </a:lnTo>
                  <a:lnTo>
                    <a:pt x="120736" y="276165"/>
                  </a:lnTo>
                  <a:lnTo>
                    <a:pt x="79717" y="250046"/>
                  </a:lnTo>
                  <a:lnTo>
                    <a:pt x="39456" y="222314"/>
                  </a:lnTo>
                  <a:lnTo>
                    <a:pt x="0" y="192970"/>
                  </a:lnTo>
                  <a:lnTo>
                    <a:pt x="149023" y="0"/>
                  </a:lnTo>
                  <a:lnTo>
                    <a:pt x="188095" y="28830"/>
                  </a:lnTo>
                  <a:lnTo>
                    <a:pt x="228114" y="55738"/>
                  </a:lnTo>
                  <a:lnTo>
                    <a:pt x="269016" y="80722"/>
                  </a:lnTo>
                  <a:lnTo>
                    <a:pt x="310735" y="103778"/>
                  </a:lnTo>
                  <a:lnTo>
                    <a:pt x="353208" y="124905"/>
                  </a:lnTo>
                  <a:lnTo>
                    <a:pt x="396368" y="144100"/>
                  </a:lnTo>
                  <a:lnTo>
                    <a:pt x="440151" y="161360"/>
                  </a:lnTo>
                  <a:lnTo>
                    <a:pt x="484492" y="176684"/>
                  </a:lnTo>
                  <a:lnTo>
                    <a:pt x="529327" y="190069"/>
                  </a:lnTo>
                  <a:lnTo>
                    <a:pt x="574590" y="201513"/>
                  </a:lnTo>
                  <a:lnTo>
                    <a:pt x="620217" y="211013"/>
                  </a:lnTo>
                  <a:lnTo>
                    <a:pt x="666142" y="218566"/>
                  </a:lnTo>
                  <a:lnTo>
                    <a:pt x="712301" y="224172"/>
                  </a:lnTo>
                  <a:lnTo>
                    <a:pt x="758629" y="227826"/>
                  </a:lnTo>
                  <a:lnTo>
                    <a:pt x="805061" y="229527"/>
                  </a:lnTo>
                  <a:lnTo>
                    <a:pt x="851532" y="229272"/>
                  </a:lnTo>
                  <a:lnTo>
                    <a:pt x="897977" y="227059"/>
                  </a:lnTo>
                  <a:lnTo>
                    <a:pt x="944332" y="222886"/>
                  </a:lnTo>
                  <a:lnTo>
                    <a:pt x="990532" y="216750"/>
                  </a:lnTo>
                  <a:lnTo>
                    <a:pt x="1036511" y="208649"/>
                  </a:lnTo>
                  <a:lnTo>
                    <a:pt x="1082204" y="198580"/>
                  </a:lnTo>
                  <a:lnTo>
                    <a:pt x="1127548" y="186542"/>
                  </a:lnTo>
                  <a:lnTo>
                    <a:pt x="1172477" y="172531"/>
                  </a:lnTo>
                  <a:lnTo>
                    <a:pt x="1216926" y="156545"/>
                  </a:lnTo>
                  <a:lnTo>
                    <a:pt x="1260830" y="138583"/>
                  </a:lnTo>
                  <a:lnTo>
                    <a:pt x="1304125" y="118641"/>
                  </a:lnTo>
                  <a:lnTo>
                    <a:pt x="1346745" y="96717"/>
                  </a:lnTo>
                  <a:lnTo>
                    <a:pt x="1388626" y="72809"/>
                  </a:lnTo>
                  <a:lnTo>
                    <a:pt x="1429702" y="46914"/>
                  </a:lnTo>
                  <a:lnTo>
                    <a:pt x="1564207" y="250272"/>
                  </a:lnTo>
                  <a:lnTo>
                    <a:pt x="1522709" y="276650"/>
                  </a:lnTo>
                  <a:lnTo>
                    <a:pt x="1480528" y="301361"/>
                  </a:lnTo>
                  <a:lnTo>
                    <a:pt x="1437708" y="324409"/>
                  </a:lnTo>
                  <a:lnTo>
                    <a:pt x="1394294" y="345793"/>
                  </a:lnTo>
                  <a:lnTo>
                    <a:pt x="1350332" y="365517"/>
                  </a:lnTo>
                  <a:lnTo>
                    <a:pt x="1305866" y="383581"/>
                  </a:lnTo>
                  <a:lnTo>
                    <a:pt x="1260942" y="399987"/>
                  </a:lnTo>
                  <a:lnTo>
                    <a:pt x="1215605" y="414736"/>
                  </a:lnTo>
                  <a:lnTo>
                    <a:pt x="1169900" y="427832"/>
                  </a:lnTo>
                  <a:lnTo>
                    <a:pt x="1123872" y="439274"/>
                  </a:lnTo>
                  <a:lnTo>
                    <a:pt x="1077565" y="449065"/>
                  </a:lnTo>
                  <a:lnTo>
                    <a:pt x="1031026" y="457207"/>
                  </a:lnTo>
                  <a:lnTo>
                    <a:pt x="984299" y="463700"/>
                  </a:lnTo>
                  <a:lnTo>
                    <a:pt x="937429" y="468548"/>
                  </a:lnTo>
                  <a:lnTo>
                    <a:pt x="890461" y="471750"/>
                  </a:lnTo>
                  <a:lnTo>
                    <a:pt x="843441" y="473310"/>
                  </a:lnTo>
                  <a:close/>
                </a:path>
              </a:pathLst>
            </a:custGeom>
            <a:solidFill>
              <a:srgbClr val="14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60712" y="2163609"/>
              <a:ext cx="2304415" cy="1829435"/>
            </a:xfrm>
            <a:custGeom>
              <a:avLst/>
              <a:gdLst/>
              <a:ahLst/>
              <a:cxnLst/>
              <a:rect l="l" t="t" r="r" b="b"/>
              <a:pathLst>
                <a:path w="2304415" h="1829435">
                  <a:moveTo>
                    <a:pt x="486003" y="326694"/>
                  </a:moveTo>
                  <a:lnTo>
                    <a:pt x="326707" y="0"/>
                  </a:lnTo>
                  <a:lnTo>
                    <a:pt x="0" y="159296"/>
                  </a:lnTo>
                  <a:lnTo>
                    <a:pt x="486003" y="326694"/>
                  </a:lnTo>
                  <a:close/>
                </a:path>
                <a:path w="2304415" h="1829435">
                  <a:moveTo>
                    <a:pt x="2303805" y="1828952"/>
                  </a:moveTo>
                  <a:lnTo>
                    <a:pt x="1994496" y="1419453"/>
                  </a:lnTo>
                  <a:lnTo>
                    <a:pt x="1944408" y="1778863"/>
                  </a:lnTo>
                  <a:lnTo>
                    <a:pt x="2303805" y="1828952"/>
                  </a:lnTo>
                  <a:close/>
                </a:path>
              </a:pathLst>
            </a:custGeom>
            <a:solidFill>
              <a:srgbClr val="249B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35949" y="3580077"/>
              <a:ext cx="358775" cy="415925"/>
            </a:xfrm>
            <a:custGeom>
              <a:avLst/>
              <a:gdLst/>
              <a:ahLst/>
              <a:cxnLst/>
              <a:rect l="l" t="t" r="r" b="b"/>
              <a:pathLst>
                <a:path w="358775" h="415925">
                  <a:moveTo>
                    <a:pt x="56999" y="415499"/>
                  </a:moveTo>
                  <a:lnTo>
                    <a:pt x="0" y="56999"/>
                  </a:lnTo>
                  <a:lnTo>
                    <a:pt x="358499" y="0"/>
                  </a:lnTo>
                  <a:lnTo>
                    <a:pt x="56999" y="415499"/>
                  </a:lnTo>
                  <a:close/>
                </a:path>
              </a:pathLst>
            </a:custGeom>
            <a:solidFill>
              <a:srgbClr val="14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2775" y="1319353"/>
              <a:ext cx="257175" cy="513715"/>
            </a:xfrm>
            <a:custGeom>
              <a:avLst/>
              <a:gdLst/>
              <a:ahLst/>
              <a:cxnLst/>
              <a:rect l="l" t="t" r="r" b="b"/>
              <a:pathLst>
                <a:path w="257175" h="513714">
                  <a:moveTo>
                    <a:pt x="0" y="513599"/>
                  </a:moveTo>
                  <a:lnTo>
                    <a:pt x="0" y="0"/>
                  </a:lnTo>
                  <a:lnTo>
                    <a:pt x="256799" y="256799"/>
                  </a:lnTo>
                  <a:lnTo>
                    <a:pt x="0" y="513599"/>
                  </a:lnTo>
                  <a:close/>
                </a:path>
              </a:pathLst>
            </a:custGeom>
            <a:solidFill>
              <a:srgbClr val="83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3641" y="21540"/>
            <a:ext cx="262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r>
              <a:rPr sz="2000" b="1" spc="-140" dirty="0">
                <a:solidFill>
                  <a:srgbClr val="595959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812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Experimentation</a:t>
            </a:r>
            <a:r>
              <a:rPr spc="-90" dirty="0"/>
              <a:t> </a:t>
            </a:r>
            <a:r>
              <a:rPr spc="-40" dirty="0"/>
              <a:t>Technique</a:t>
            </a:r>
            <a:r>
              <a:rPr spc="-85" dirty="0"/>
              <a:t> </a:t>
            </a:r>
            <a:r>
              <a:rPr spc="-20" dirty="0"/>
              <a:t>Trade-off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54612" y="1534287"/>
          <a:ext cx="6223633" cy="242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85725" marR="798195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Constraint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Traffic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A/B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Multi-armed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Sequential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Multivariate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88758" y="21540"/>
            <a:ext cx="287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595959"/>
                </a:solidFill>
                <a:latin typeface="Calibri"/>
                <a:cs typeface="Calibri"/>
              </a:rPr>
              <a:t>58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92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</a:t>
            </a:r>
            <a:r>
              <a:rPr spc="-135" dirty="0"/>
              <a:t> </a:t>
            </a:r>
            <a:r>
              <a:rPr spc="-10" dirty="0"/>
              <a:t>Experiment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75" dirty="0"/>
              <a:t> </a:t>
            </a:r>
            <a:r>
              <a:rPr spc="-70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3699" y="1162308"/>
            <a:ext cx="2446020" cy="21069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spc="-5" dirty="0">
                <a:latin typeface="Arial"/>
                <a:cs typeface="Arial"/>
              </a:rPr>
              <a:t>Advantages</a:t>
            </a:r>
            <a:endParaRPr sz="18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End-to-end</a:t>
            </a:r>
            <a:r>
              <a:rPr sz="14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Collaboration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Tracking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experiments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Organizing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projects</a:t>
            </a:r>
            <a:endParaRPr sz="14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Compare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967" y="3251023"/>
            <a:ext cx="1666239" cy="15113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Azure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Studio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comet.ml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MLFlow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Studio.ml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neptune.ml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45" y="1553985"/>
            <a:ext cx="4037467" cy="22666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95932" y="4087529"/>
            <a:ext cx="270637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1500" marR="5080" indent="-55943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Comet.ml Hyperparameter Optimization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interactive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visualization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801" y="21540"/>
            <a:ext cx="268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r>
              <a:rPr sz="2000" b="1" spc="-140" dirty="0">
                <a:solidFill>
                  <a:srgbClr val="595959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8300"/>
            <a:ext cx="9144000" cy="5025390"/>
            <a:chOff x="0" y="118300"/>
            <a:chExt cx="9144000" cy="502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445" y="1783945"/>
              <a:ext cx="1938300" cy="16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88595" y="1822045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0984" y="949781"/>
              <a:ext cx="1938300" cy="16943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78134" y="987881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4000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0984" y="2609222"/>
              <a:ext cx="1938300" cy="1694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78134" y="2647322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4000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445" y="3449610"/>
              <a:ext cx="1938300" cy="16938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88595" y="3487710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6950" y="2609215"/>
              <a:ext cx="1938300" cy="16943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04099" y="2647315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6950" y="949781"/>
              <a:ext cx="1938300" cy="16943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04099" y="987881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445" y="118300"/>
              <a:ext cx="1938300" cy="16943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88595" y="156400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709" y="1783956"/>
              <a:ext cx="1938300" cy="16943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73859" y="1822056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4" h="1580514">
                  <a:moveTo>
                    <a:pt x="1428975" y="1580099"/>
                  </a:moveTo>
                  <a:lnTo>
                    <a:pt x="395025" y="1580099"/>
                  </a:lnTo>
                  <a:lnTo>
                    <a:pt x="0" y="790049"/>
                  </a:lnTo>
                  <a:lnTo>
                    <a:pt x="395025" y="0"/>
                  </a:lnTo>
                  <a:lnTo>
                    <a:pt x="1428975" y="0"/>
                  </a:lnTo>
                  <a:lnTo>
                    <a:pt x="1824000" y="790049"/>
                  </a:lnTo>
                  <a:lnTo>
                    <a:pt x="1428975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209" y="1783956"/>
              <a:ext cx="1938300" cy="16943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3359" y="1822056"/>
              <a:ext cx="1824355" cy="1580515"/>
            </a:xfrm>
            <a:custGeom>
              <a:avLst/>
              <a:gdLst/>
              <a:ahLst/>
              <a:cxnLst/>
              <a:rect l="l" t="t" r="r" b="b"/>
              <a:pathLst>
                <a:path w="1824355" h="1580514">
                  <a:moveTo>
                    <a:pt x="1428974" y="1580099"/>
                  </a:moveTo>
                  <a:lnTo>
                    <a:pt x="395024" y="1580099"/>
                  </a:lnTo>
                  <a:lnTo>
                    <a:pt x="0" y="790049"/>
                  </a:lnTo>
                  <a:lnTo>
                    <a:pt x="395024" y="0"/>
                  </a:lnTo>
                  <a:lnTo>
                    <a:pt x="1428974" y="0"/>
                  </a:lnTo>
                  <a:lnTo>
                    <a:pt x="1823999" y="790049"/>
                  </a:lnTo>
                  <a:lnTo>
                    <a:pt x="1428974" y="1580099"/>
                  </a:lnTo>
                  <a:close/>
                </a:path>
              </a:pathLst>
            </a:custGeom>
            <a:solidFill>
              <a:srgbClr val="DE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23691" y="1828413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95911" y="76772"/>
            <a:ext cx="1607820" cy="14865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775"/>
              </a:spcBef>
            </a:pPr>
            <a:r>
              <a:rPr sz="1400" b="1" dirty="0">
                <a:latin typeface="Arial"/>
                <a:cs typeface="Arial"/>
              </a:rPr>
              <a:t>Marketing</a:t>
            </a:r>
            <a:endParaRPr sz="1400">
              <a:latin typeface="Arial"/>
              <a:cs typeface="Arial"/>
            </a:endParaRPr>
          </a:p>
          <a:p>
            <a:pPr marL="12065" marR="5080" indent="1270" algn="ctr">
              <a:lnSpc>
                <a:spcPts val="1430"/>
              </a:lnSpc>
              <a:spcBef>
                <a:spcPts val="635"/>
              </a:spcBef>
            </a:pPr>
            <a:r>
              <a:rPr sz="1200" spc="-5" dirty="0">
                <a:latin typeface="Arial"/>
                <a:cs typeface="Arial"/>
              </a:rPr>
              <a:t>Retargeting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Recommendation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Pricing optimization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Social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media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marketing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Omnichannel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ts val="1360"/>
              </a:lnSpc>
            </a:pPr>
            <a:r>
              <a:rPr sz="1200" spc="-25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isua</a:t>
            </a:r>
            <a:r>
              <a:rPr sz="120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3669" y="920498"/>
            <a:ext cx="1311275" cy="14636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680"/>
              </a:spcBef>
            </a:pPr>
            <a:r>
              <a:rPr sz="1400" b="1" spc="-5" dirty="0">
                <a:latin typeface="Arial"/>
                <a:cs typeface="Arial"/>
              </a:rPr>
              <a:t>Sales</a:t>
            </a:r>
            <a:endParaRPr sz="1400">
              <a:latin typeface="Arial"/>
              <a:cs typeface="Arial"/>
            </a:endParaRPr>
          </a:p>
          <a:p>
            <a:pPr marL="12700" marR="5080" indent="1270" algn="ctr">
              <a:lnSpc>
                <a:spcPts val="1430"/>
              </a:lnSpc>
              <a:spcBef>
                <a:spcPts val="555"/>
              </a:spcBef>
            </a:pPr>
            <a:r>
              <a:rPr sz="1200" spc="-5" dirty="0">
                <a:latin typeface="Arial"/>
                <a:cs typeface="Arial"/>
              </a:rPr>
              <a:t>Lead generation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Sales forecasting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Sales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call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 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Prescriptive </a:t>
            </a:r>
            <a:r>
              <a:rPr sz="1200" dirty="0">
                <a:latin typeface="Arial"/>
                <a:cs typeface="Arial"/>
              </a:rPr>
              <a:t>sales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Retail </a:t>
            </a:r>
            <a:r>
              <a:rPr sz="1200" dirty="0">
                <a:latin typeface="Arial"/>
                <a:cs typeface="Arial"/>
              </a:rPr>
              <a:t>sales </a:t>
            </a:r>
            <a:r>
              <a:rPr sz="1200" spc="-5" dirty="0">
                <a:latin typeface="Arial"/>
                <a:cs typeface="Arial"/>
              </a:rPr>
              <a:t>bot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Sales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attribution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4497" y="961912"/>
            <a:ext cx="923290" cy="6737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45415" marR="38735" indent="-9906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Customer  Service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1200" spc="-5" dirty="0">
                <a:latin typeface="Arial"/>
                <a:cs typeface="Arial"/>
              </a:rPr>
              <a:t>Call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21320" y="1608266"/>
            <a:ext cx="1389380" cy="9321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-635" algn="ctr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Call intent discovery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oic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 authentication  Call </a:t>
            </a:r>
            <a:r>
              <a:rPr sz="1200" dirty="0">
                <a:latin typeface="Arial"/>
                <a:cs typeface="Arial"/>
              </a:rPr>
              <a:t>classification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Customer </a:t>
            </a:r>
            <a:r>
              <a:rPr sz="1200" dirty="0">
                <a:latin typeface="Arial"/>
                <a:cs typeface="Arial"/>
              </a:rPr>
              <a:t>service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Chatbot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29695" y="1704593"/>
            <a:ext cx="1540510" cy="155702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75"/>
              </a:spcBef>
            </a:pPr>
            <a:r>
              <a:rPr sz="1400" b="1" spc="-5" dirty="0">
                <a:latin typeface="Arial"/>
                <a:cs typeface="Arial"/>
              </a:rPr>
              <a:t>Analytics</a:t>
            </a:r>
            <a:endParaRPr sz="1400">
              <a:latin typeface="Arial"/>
              <a:cs typeface="Arial"/>
            </a:endParaRPr>
          </a:p>
          <a:p>
            <a:pPr marL="12700" marR="5080" indent="190500">
              <a:lnSpc>
                <a:spcPts val="1430"/>
              </a:lnSpc>
              <a:spcBef>
                <a:spcPts val="890"/>
              </a:spcBef>
            </a:pPr>
            <a:r>
              <a:rPr sz="1200" spc="-5" dirty="0">
                <a:latin typeface="Arial"/>
                <a:cs typeface="Arial"/>
              </a:rPr>
              <a:t>Data preparation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 Transformation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Conversationa</a:t>
            </a:r>
            <a:r>
              <a:rPr sz="1200" dirty="0">
                <a:latin typeface="Arial"/>
                <a:cs typeface="Arial"/>
              </a:rPr>
              <a:t>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Analyt.  Real-</a:t>
            </a:r>
            <a:r>
              <a:rPr sz="1200" spc="-45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im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L="161925">
              <a:lnSpc>
                <a:spcPts val="1355"/>
              </a:lnSpc>
            </a:pP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Visualization</a:t>
            </a:r>
            <a:endParaRPr sz="1200">
              <a:latin typeface="Arial"/>
              <a:cs typeface="Arial"/>
            </a:endParaRPr>
          </a:p>
          <a:p>
            <a:pPr marL="232410">
              <a:lnSpc>
                <a:spcPts val="1435"/>
              </a:lnSpc>
            </a:pPr>
            <a:r>
              <a:rPr sz="1200" spc="-5" dirty="0">
                <a:latin typeface="Arial"/>
                <a:cs typeface="Arial"/>
              </a:rPr>
              <a:t>Sound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748" y="2220091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Anomaly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9490" y="2401066"/>
            <a:ext cx="1650364" cy="9321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Secur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communications  </a:t>
            </a:r>
            <a:r>
              <a:rPr sz="1200" spc="-5" dirty="0">
                <a:latin typeface="Arial"/>
                <a:cs typeface="Arial"/>
              </a:rPr>
              <a:t>Developer assistance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Deception </a:t>
            </a:r>
            <a:r>
              <a:rPr sz="1200" dirty="0">
                <a:latin typeface="Arial"/>
                <a:cs typeface="Arial"/>
              </a:rPr>
              <a:t>security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Cybersecurity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365"/>
              </a:lnSpc>
            </a:pPr>
            <a:r>
              <a:rPr sz="1200" spc="-5" dirty="0">
                <a:latin typeface="Arial"/>
                <a:cs typeface="Arial"/>
              </a:rPr>
              <a:t>AI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developer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22556" y="2653688"/>
            <a:ext cx="113284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Arial"/>
                <a:cs typeface="Arial"/>
              </a:rPr>
              <a:t>HealthTech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200" spc="-5" dirty="0">
                <a:latin typeface="Arial"/>
                <a:cs typeface="Arial"/>
              </a:rPr>
              <a:t>Patient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87011" y="3172879"/>
            <a:ext cx="1403985" cy="9321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Persona</a:t>
            </a:r>
            <a:r>
              <a:rPr sz="120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medication  </a:t>
            </a:r>
            <a:r>
              <a:rPr sz="1200" spc="-5" dirty="0">
                <a:latin typeface="Arial"/>
                <a:cs typeface="Arial"/>
              </a:rPr>
              <a:t>Early diagnosis </a:t>
            </a:r>
            <a:r>
              <a:rPr sz="1200" dirty="0">
                <a:latin typeface="Arial"/>
                <a:cs typeface="Arial"/>
              </a:rPr>
              <a:t> Medical </a:t>
            </a:r>
            <a:r>
              <a:rPr sz="1200" spc="-5" dirty="0">
                <a:latin typeface="Arial"/>
                <a:cs typeface="Arial"/>
              </a:rPr>
              <a:t>imaging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Drug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discovery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Gene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76573" y="2653688"/>
            <a:ext cx="1275715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FinTech</a:t>
            </a:r>
            <a:endParaRPr sz="1400">
              <a:latin typeface="Arial"/>
              <a:cs typeface="Arial"/>
            </a:endParaRPr>
          </a:p>
          <a:p>
            <a:pPr marL="12700" marR="5080" indent="1905" algn="ctr">
              <a:lnSpc>
                <a:spcPts val="1430"/>
              </a:lnSpc>
              <a:spcBef>
                <a:spcPts val="1260"/>
              </a:spcBef>
            </a:pPr>
            <a:r>
              <a:rPr sz="1200" spc="-5" dirty="0">
                <a:latin typeface="Arial"/>
                <a:cs typeface="Arial"/>
              </a:rPr>
              <a:t>Fraud Detection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Financia</a:t>
            </a:r>
            <a:r>
              <a:rPr sz="1200" dirty="0">
                <a:latin typeface="Arial"/>
                <a:cs typeface="Arial"/>
              </a:rPr>
              <a:t>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  Expense </a:t>
            </a:r>
            <a:r>
              <a:rPr sz="1200" dirty="0">
                <a:latin typeface="Arial"/>
                <a:cs typeface="Arial"/>
              </a:rPr>
              <a:t>reporting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Credit Scoring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Robo-Advisory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Insurance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68399" y="1721262"/>
            <a:ext cx="1633855" cy="152590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40"/>
              </a:spcBef>
            </a:pPr>
            <a:r>
              <a:rPr sz="1400" b="1" dirty="0">
                <a:latin typeface="Arial"/>
                <a:cs typeface="Arial"/>
              </a:rPr>
              <a:t>Manufacturing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430"/>
              </a:lnSpc>
              <a:spcBef>
                <a:spcPts val="725"/>
              </a:spcBef>
            </a:pPr>
            <a:r>
              <a:rPr sz="1200" spc="-35" dirty="0">
                <a:latin typeface="Arial"/>
                <a:cs typeface="Arial"/>
              </a:rPr>
              <a:t>RPA</a:t>
            </a:r>
            <a:endParaRPr sz="1200">
              <a:latin typeface="Arial"/>
              <a:cs typeface="Arial"/>
            </a:endParaRPr>
          </a:p>
          <a:p>
            <a:pPr marL="12700" marR="5080" indent="12065" algn="just">
              <a:lnSpc>
                <a:spcPts val="1430"/>
              </a:lnSpc>
              <a:spcBef>
                <a:spcPts val="50"/>
              </a:spcBef>
            </a:pPr>
            <a:r>
              <a:rPr sz="1200" spc="-5" dirty="0">
                <a:latin typeface="Arial"/>
                <a:cs typeface="Arial"/>
              </a:rPr>
              <a:t>Predictive </a:t>
            </a:r>
            <a:r>
              <a:rPr sz="1200" dirty="0">
                <a:latin typeface="Arial"/>
                <a:cs typeface="Arial"/>
              </a:rPr>
              <a:t>maintenance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Manufacturing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Analytics  Supply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chain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optimiza.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60"/>
              </a:lnSpc>
            </a:pPr>
            <a:r>
              <a:rPr sz="1200" spc="-5" dirty="0">
                <a:latin typeface="Arial"/>
                <a:cs typeface="Arial"/>
              </a:rPr>
              <a:t>Collaborative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Robot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ts val="1435"/>
              </a:lnSpc>
            </a:pPr>
            <a:r>
              <a:rPr sz="1200" spc="-5" dirty="0">
                <a:latin typeface="Arial"/>
                <a:cs typeface="Arial"/>
              </a:rPr>
              <a:t>Robotics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72148" y="3494063"/>
            <a:ext cx="145669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Automotive</a:t>
            </a:r>
            <a:endParaRPr sz="1400">
              <a:latin typeface="Arial"/>
              <a:cs typeface="Arial"/>
            </a:endParaRPr>
          </a:p>
          <a:p>
            <a:pPr marL="12700" marR="5080" indent="-1270" algn="ctr">
              <a:lnSpc>
                <a:spcPts val="1430"/>
              </a:lnSpc>
              <a:spcBef>
                <a:spcPts val="1235"/>
              </a:spcBef>
            </a:pPr>
            <a:r>
              <a:rPr sz="1200" spc="-5" dirty="0">
                <a:latin typeface="Arial"/>
                <a:cs typeface="Arial"/>
              </a:rPr>
              <a:t>Self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driving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cars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Fleet </a:t>
            </a:r>
            <a:r>
              <a:rPr sz="1200" dirty="0">
                <a:latin typeface="Arial"/>
                <a:cs typeface="Arial"/>
              </a:rPr>
              <a:t>management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ehicl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cybersecurity  Mapping systems 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Driving assistant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Vision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systems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3676" y="21540"/>
            <a:ext cx="162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60" dirty="0">
                <a:solidFill>
                  <a:srgbClr val="595959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4725" y="199025"/>
            <a:ext cx="2929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Choose</a:t>
            </a:r>
            <a:r>
              <a:rPr spc="-5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5" dirty="0"/>
              <a:t>problem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51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Common</a:t>
            </a:r>
            <a:r>
              <a:rPr spc="-25" dirty="0"/>
              <a:t> </a:t>
            </a:r>
            <a:r>
              <a:rPr spc="-5" dirty="0"/>
              <a:t>Cloud</a:t>
            </a:r>
            <a:r>
              <a:rPr spc="-180" dirty="0"/>
              <a:t> </a:t>
            </a:r>
            <a:r>
              <a:rPr spc="-5" dirty="0"/>
              <a:t>AI</a:t>
            </a:r>
            <a:r>
              <a:rPr spc="-25" dirty="0"/>
              <a:t> </a:t>
            </a:r>
            <a:r>
              <a:rPr spc="-10" dirty="0"/>
              <a:t>Solution</a:t>
            </a:r>
            <a:r>
              <a:rPr spc="-30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/>
          <p:nvPr/>
        </p:nvSpPr>
        <p:spPr>
          <a:xfrm>
            <a:off x="387899" y="2114227"/>
            <a:ext cx="7040245" cy="838200"/>
          </a:xfrm>
          <a:custGeom>
            <a:avLst/>
            <a:gdLst/>
            <a:ahLst/>
            <a:cxnLst/>
            <a:rect l="l" t="t" r="r" b="b"/>
            <a:pathLst>
              <a:path w="7040245" h="838200">
                <a:moveTo>
                  <a:pt x="7040099" y="838199"/>
                </a:moveTo>
                <a:lnTo>
                  <a:pt x="0" y="838199"/>
                </a:lnTo>
                <a:lnTo>
                  <a:pt x="0" y="0"/>
                </a:lnTo>
                <a:lnTo>
                  <a:pt x="7040099" y="0"/>
                </a:lnTo>
                <a:lnTo>
                  <a:pt x="7040099" y="838199"/>
                </a:lnTo>
                <a:close/>
              </a:path>
            </a:pathLst>
          </a:custGeom>
          <a:solidFill>
            <a:srgbClr val="B65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625" y="2408740"/>
            <a:ext cx="1299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899" y="3103450"/>
            <a:ext cx="7040245" cy="838200"/>
          </a:xfrm>
          <a:custGeom>
            <a:avLst/>
            <a:gdLst/>
            <a:ahLst/>
            <a:cxnLst/>
            <a:rect l="l" t="t" r="r" b="b"/>
            <a:pathLst>
              <a:path w="7040245" h="838200">
                <a:moveTo>
                  <a:pt x="7040099" y="838200"/>
                </a:moveTo>
                <a:lnTo>
                  <a:pt x="0" y="838200"/>
                </a:lnTo>
                <a:lnTo>
                  <a:pt x="0" y="0"/>
                </a:lnTo>
                <a:lnTo>
                  <a:pt x="7040099" y="0"/>
                </a:lnTo>
                <a:lnTo>
                  <a:pt x="7040099" y="838200"/>
                </a:lnTo>
                <a:close/>
              </a:path>
            </a:pathLst>
          </a:custGeom>
          <a:solidFill>
            <a:srgbClr val="A0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3625" y="3397963"/>
            <a:ext cx="959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899" y="4092672"/>
            <a:ext cx="7040245" cy="838200"/>
          </a:xfrm>
          <a:custGeom>
            <a:avLst/>
            <a:gdLst/>
            <a:ahLst/>
            <a:cxnLst/>
            <a:rect l="l" t="t" r="r" b="b"/>
            <a:pathLst>
              <a:path w="7040245" h="838200">
                <a:moveTo>
                  <a:pt x="7040099" y="838199"/>
                </a:moveTo>
                <a:lnTo>
                  <a:pt x="0" y="838199"/>
                </a:lnTo>
                <a:lnTo>
                  <a:pt x="0" y="0"/>
                </a:lnTo>
                <a:lnTo>
                  <a:pt x="7040099" y="0"/>
                </a:lnTo>
                <a:lnTo>
                  <a:pt x="7040099" y="838199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625" y="4387185"/>
            <a:ext cx="1393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9975" y="2283448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CV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7586" y="2283448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dirty="0">
                <a:latin typeface="Arial"/>
                <a:cs typeface="Arial"/>
              </a:rPr>
              <a:t>MT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5198" y="2283448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NLP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2810" y="2283448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ASR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9975" y="3272661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349885" marR="94615" indent="-252095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Productivity  </a:t>
            </a:r>
            <a:r>
              <a:rPr sz="1400" spc="-40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7586" y="3272661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137795" marR="131445" indent="197485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FW </a:t>
            </a:r>
            <a:r>
              <a:rPr sz="1400" dirty="0">
                <a:latin typeface="Arial"/>
                <a:cs typeface="Arial"/>
              </a:rPr>
              <a:t>&amp;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5198" y="3272661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AutoML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42810" y="3272661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217170" marR="126364" indent="-84455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Distributed  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79975" y="4261887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142875" marR="134620" indent="177165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Super </a:t>
            </a:r>
            <a:r>
              <a:rPr sz="1400" dirty="0">
                <a:latin typeface="Arial"/>
                <a:cs typeface="Arial"/>
              </a:rPr>
              <a:t> computers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67586" y="4261887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260"/>
              </a:spcBef>
            </a:pPr>
            <a:r>
              <a:rPr sz="1400" spc="-5" dirty="0"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Accelerator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55198" y="4261887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42810" y="4261887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86801" y="1125000"/>
            <a:ext cx="551815" cy="3799204"/>
          </a:xfrm>
          <a:custGeom>
            <a:avLst/>
            <a:gdLst/>
            <a:ahLst/>
            <a:cxnLst/>
            <a:rect l="l" t="t" r="r" b="b"/>
            <a:pathLst>
              <a:path w="551815" h="3799204">
                <a:moveTo>
                  <a:pt x="551699" y="3799199"/>
                </a:moveTo>
                <a:lnTo>
                  <a:pt x="0" y="3799199"/>
                </a:lnTo>
                <a:lnTo>
                  <a:pt x="0" y="0"/>
                </a:lnTo>
                <a:lnTo>
                  <a:pt x="551699" y="0"/>
                </a:lnTo>
                <a:lnTo>
                  <a:pt x="551699" y="3799199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54907" y="2373505"/>
            <a:ext cx="224154" cy="1302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Responsibl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97298" y="1125000"/>
            <a:ext cx="551815" cy="3799204"/>
          </a:xfrm>
          <a:custGeom>
            <a:avLst/>
            <a:gdLst/>
            <a:ahLst/>
            <a:cxnLst/>
            <a:rect l="l" t="t" r="r" b="b"/>
            <a:pathLst>
              <a:path w="551815" h="3799204">
                <a:moveTo>
                  <a:pt x="551699" y="3799199"/>
                </a:moveTo>
                <a:lnTo>
                  <a:pt x="0" y="3799199"/>
                </a:lnTo>
                <a:lnTo>
                  <a:pt x="0" y="0"/>
                </a:lnTo>
                <a:lnTo>
                  <a:pt x="551699" y="0"/>
                </a:lnTo>
                <a:lnTo>
                  <a:pt x="551699" y="3799199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65404" y="2662290"/>
            <a:ext cx="224154" cy="7258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7899" y="1125000"/>
            <a:ext cx="7040245" cy="838200"/>
          </a:xfrm>
          <a:custGeom>
            <a:avLst/>
            <a:gdLst/>
            <a:ahLst/>
            <a:cxnLst/>
            <a:rect l="l" t="t" r="r" b="b"/>
            <a:pathLst>
              <a:path w="7040245" h="838200">
                <a:moveTo>
                  <a:pt x="7040099" y="838199"/>
                </a:moveTo>
                <a:lnTo>
                  <a:pt x="0" y="838199"/>
                </a:lnTo>
                <a:lnTo>
                  <a:pt x="0" y="0"/>
                </a:lnTo>
                <a:lnTo>
                  <a:pt x="7040099" y="0"/>
                </a:lnTo>
                <a:lnTo>
                  <a:pt x="7040099" y="838199"/>
                </a:lnTo>
                <a:close/>
              </a:path>
            </a:pathLst>
          </a:custGeom>
          <a:solidFill>
            <a:srgbClr val="CE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3625" y="1419512"/>
            <a:ext cx="1088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Industries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79975" y="1294223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Arial"/>
                <a:cs typeface="Arial"/>
              </a:rPr>
              <a:t>Robotics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67586" y="1294223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463550" marR="100330" indent="-355600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Neuroscien  </a:t>
            </a:r>
            <a:r>
              <a:rPr sz="1400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55198" y="1294223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241300" marR="234950" indent="64135">
              <a:lnSpc>
                <a:spcPts val="165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Space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42810" y="1294223"/>
            <a:ext cx="1115695" cy="500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256540" marR="189230" indent="-59690">
              <a:lnSpc>
                <a:spcPts val="1650"/>
              </a:lnSpc>
              <a:spcBef>
                <a:spcPts val="340"/>
              </a:spcBef>
            </a:pPr>
            <a:r>
              <a:rPr sz="1400" dirty="0">
                <a:latin typeface="Arial"/>
                <a:cs typeface="Arial"/>
              </a:rPr>
              <a:t>Materials  science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3125" y="1327018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83125" y="2316243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3125" y="3305468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83125" y="4294693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8812" y="21540"/>
            <a:ext cx="137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40" dirty="0">
                <a:solidFill>
                  <a:srgbClr val="595959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1646" y="2170787"/>
            <a:ext cx="496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8C1414"/>
                </a:solidFill>
              </a:rPr>
              <a:t>AI</a:t>
            </a:r>
            <a:r>
              <a:rPr sz="3600" spc="-45" dirty="0">
                <a:solidFill>
                  <a:srgbClr val="8C1414"/>
                </a:solidFill>
              </a:rPr>
              <a:t> </a:t>
            </a:r>
            <a:r>
              <a:rPr sz="3600" spc="-10" dirty="0">
                <a:solidFill>
                  <a:srgbClr val="8C1414"/>
                </a:solidFill>
              </a:rPr>
              <a:t>for</a:t>
            </a:r>
            <a:r>
              <a:rPr sz="3600" spc="-35" dirty="0">
                <a:solidFill>
                  <a:srgbClr val="8C1414"/>
                </a:solidFill>
              </a:rPr>
              <a:t> </a:t>
            </a:r>
            <a:r>
              <a:rPr sz="3600" spc="-10" dirty="0">
                <a:solidFill>
                  <a:srgbClr val="8C1414"/>
                </a:solidFill>
              </a:rPr>
              <a:t>Product</a:t>
            </a:r>
            <a:r>
              <a:rPr sz="3600" spc="-40" dirty="0">
                <a:solidFill>
                  <a:srgbClr val="8C1414"/>
                </a:solidFill>
              </a:rPr>
              <a:t> </a:t>
            </a:r>
            <a:r>
              <a:rPr sz="3600" dirty="0">
                <a:solidFill>
                  <a:srgbClr val="8C1414"/>
                </a:solidFill>
              </a:rPr>
              <a:t>Managers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7424" y="921622"/>
          <a:ext cx="8690609" cy="4014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marL="85725">
                        <a:lnSpc>
                          <a:spcPts val="1639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639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Engineerin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639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Engineering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Incident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Change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85725">
                        <a:lnSpc>
                          <a:spcPts val="1550"/>
                        </a:lnSpc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browser,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Terminal,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IDE,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Compilers,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Content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8572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Anti-virus,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Frameworks,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Content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curation,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8572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tools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notebooks,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control,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Productivity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tools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57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CI/CD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FC5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ts val="1639"/>
                        </a:lnSpc>
                        <a:spcBef>
                          <a:spcPts val="75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Distributed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ts val="159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6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639"/>
                        </a:lnSpc>
                        <a:spcBef>
                          <a:spcPts val="75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8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71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Server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6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639"/>
                        </a:lnSpc>
                        <a:spcBef>
                          <a:spcPts val="75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3D85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71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Operating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systems,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drivers,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D85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86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639"/>
                        </a:lnSpc>
                        <a:spcBef>
                          <a:spcPts val="75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Virtualization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71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Compute,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Network,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Memory,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865">
                <a:tc gridSpan="3">
                  <a:txBody>
                    <a:bodyPr/>
                    <a:lstStyle/>
                    <a:p>
                      <a:pPr marL="85725">
                        <a:lnSpc>
                          <a:spcPts val="1639"/>
                        </a:lnSpc>
                        <a:spcBef>
                          <a:spcPts val="75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Hardware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6376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570">
                <a:tc gridSpan="3"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NIC,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Memory,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Storage,</a:t>
                      </a:r>
                      <a:r>
                        <a:rPr sz="14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Accelerators,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IoT,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Embedded,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Mobile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6376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74E1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776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 vert="vert27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3689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Enterprise</a:t>
            </a:r>
            <a:r>
              <a:rPr spc="-50" dirty="0"/>
              <a:t> </a:t>
            </a:r>
            <a:r>
              <a:rPr spc="-10" dirty="0"/>
              <a:t>SW/HW</a:t>
            </a:r>
            <a:r>
              <a:rPr spc="-45" dirty="0"/>
              <a:t> </a:t>
            </a:r>
            <a:r>
              <a:rPr spc="-5" dirty="0"/>
              <a:t>101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676" y="21540"/>
            <a:ext cx="162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60" dirty="0">
                <a:solidFill>
                  <a:srgbClr val="595959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3513</Words>
  <Application>Microsoft Office PowerPoint</Application>
  <PresentationFormat>On-screen Show (16:9)</PresentationFormat>
  <Paragraphs>1129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Impact</vt:lpstr>
      <vt:lpstr>Times New Roman</vt:lpstr>
      <vt:lpstr>Trebuchet MS</vt:lpstr>
      <vt:lpstr>Office Theme</vt:lpstr>
      <vt:lpstr>PowerPoint Presentation</vt:lpstr>
      <vt:lpstr>Classroom ethics</vt:lpstr>
      <vt:lpstr>Course Prerequisities</vt:lpstr>
      <vt:lpstr>PowerPoint Presentation</vt:lpstr>
      <vt:lpstr>Annual Salaries of AI Related Roles</vt:lpstr>
      <vt:lpstr>Choose a problem</vt:lpstr>
      <vt:lpstr>Common Cloud AI Solution Layers</vt:lpstr>
      <vt:lpstr>AI for Product Managers</vt:lpstr>
      <vt:lpstr>Enterprise SW/HW 101</vt:lpstr>
      <vt:lpstr>On-prem Content Recommendation System</vt:lpstr>
      <vt:lpstr>Software Architecture (SaaS Alternative 1) Amazon Personalize</vt:lpstr>
      <vt:lpstr>Software Architecture (SaaS Alternative 2) Microsoft Personalize</vt:lpstr>
      <vt:lpstr>PowerPoint Presentation</vt:lpstr>
      <vt:lpstr>External Data Acquisition</vt:lpstr>
      <vt:lpstr>Why Use ML Frameworks?</vt:lpstr>
      <vt:lpstr>ML Frameworks</vt:lpstr>
      <vt:lpstr>Capability Management In Business</vt:lpstr>
      <vt:lpstr>Platform and Infrastructure Capabilities</vt:lpstr>
      <vt:lpstr>Business Strategy</vt:lpstr>
      <vt:lpstr>Strategic Change</vt:lpstr>
      <vt:lpstr>Business Analysis</vt:lpstr>
      <vt:lpstr>Developing a Sound Strategy Henry Mintzberg</vt:lpstr>
      <vt:lpstr>Your Company’s AI Phase</vt:lpstr>
      <vt:lpstr>Plan for Three Horizons of Growth The Alchemy of Growth - Mehrdad Baghai and Steve Coley</vt:lpstr>
      <vt:lpstr>1. C-level Executive Skills</vt:lpstr>
      <vt:lpstr>4.,5. Skills for Data Scientist vs. Data Engineer</vt:lpstr>
      <vt:lpstr>Production Team Strategies</vt:lpstr>
      <vt:lpstr>Agile AI Product Development Lifecycle</vt:lpstr>
      <vt:lpstr>PowerPoint Presentation</vt:lpstr>
      <vt:lpstr>Common Methodologies &amp; Frameworks</vt:lpstr>
      <vt:lpstr>Agile AI Product Lifecycle Deliverables</vt:lpstr>
      <vt:lpstr>Design Sprint 1.0 Roadmap</vt:lpstr>
      <vt:lpstr>Design Sprint 2.0 Roadmap</vt:lpstr>
      <vt:lpstr>Buyer Utility Map</vt:lpstr>
      <vt:lpstr>The Four Actions Framework</vt:lpstr>
      <vt:lpstr>PowerPoint Presentation</vt:lpstr>
      <vt:lpstr>AI Requirement Analysis Framework</vt:lpstr>
      <vt:lpstr>PowerPoint Presentation</vt:lpstr>
      <vt:lpstr>AI Solution Research Lifecycle</vt:lpstr>
      <vt:lpstr>Rent vs. Buy vs. Build vs. Acquire</vt:lpstr>
      <vt:lpstr>Evaluating SaaS Platforms</vt:lpstr>
      <vt:lpstr>Need for AI HW Accelerators</vt:lpstr>
      <vt:lpstr>CapEx and OpEx Cheat Sheet</vt:lpstr>
      <vt:lpstr>PowerPoint Presentation</vt:lpstr>
      <vt:lpstr>Rapid ML Experimentation Lifecycle (REL)</vt:lpstr>
      <vt:lpstr>46Rapid ML Experimentation Example (Supervised)</vt:lpstr>
      <vt:lpstr>Curious About Data Scientist’s Work?</vt:lpstr>
      <vt:lpstr>PowerPoint Presentation</vt:lpstr>
      <vt:lpstr>Focus Areas For AI Leaders</vt:lpstr>
      <vt:lpstr>Risk Management Framework</vt:lpstr>
      <vt:lpstr>Black Box AI Problems</vt:lpstr>
      <vt:lpstr>PowerPoint Presentation</vt:lpstr>
      <vt:lpstr>S.M.A.R.T criteria</vt:lpstr>
      <vt:lpstr>KPI Lifecycle</vt:lpstr>
      <vt:lpstr>Identify Metrics</vt:lpstr>
      <vt:lpstr>Experimentation Lifecycle</vt:lpstr>
      <vt:lpstr>Experimentation Technique Trade-off</vt:lpstr>
      <vt:lpstr>ML Experiment Management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kesanapally</dc:creator>
  <cp:lastModifiedBy>kishore kesanapally</cp:lastModifiedBy>
  <cp:revision>3</cp:revision>
  <dcterms:created xsi:type="dcterms:W3CDTF">2021-11-12T20:22:56Z</dcterms:created>
  <dcterms:modified xsi:type="dcterms:W3CDTF">2021-11-13T01:16:22Z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